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11" r:id="rId4"/>
    <p:sldMasterId id="2147483811" r:id="rId5"/>
    <p:sldMasterId id="2147483824" r:id="rId6"/>
    <p:sldMasterId id="2147483888" r:id="rId7"/>
    <p:sldMasterId id="2147483904" r:id="rId8"/>
    <p:sldMasterId id="2147483944" r:id="rId9"/>
    <p:sldMasterId id="2147484143" r:id="rId10"/>
    <p:sldMasterId id="2147484160" r:id="rId11"/>
  </p:sldMasterIdLst>
  <p:notesMasterIdLst>
    <p:notesMasterId r:id="rId89"/>
  </p:notesMasterIdLst>
  <p:sldIdLst>
    <p:sldId id="913" r:id="rId12"/>
    <p:sldId id="909" r:id="rId13"/>
    <p:sldId id="910" r:id="rId14"/>
    <p:sldId id="911" r:id="rId15"/>
    <p:sldId id="964" r:id="rId16"/>
    <p:sldId id="914" r:id="rId17"/>
    <p:sldId id="962" r:id="rId18"/>
    <p:sldId id="963" r:id="rId19"/>
    <p:sldId id="918" r:id="rId20"/>
    <p:sldId id="437" r:id="rId21"/>
    <p:sldId id="796" r:id="rId22"/>
    <p:sldId id="651" r:id="rId23"/>
    <p:sldId id="916" r:id="rId24"/>
    <p:sldId id="917" r:id="rId25"/>
    <p:sldId id="631" r:id="rId26"/>
    <p:sldId id="632" r:id="rId27"/>
    <p:sldId id="633" r:id="rId28"/>
    <p:sldId id="915" r:id="rId29"/>
    <p:sldId id="636" r:id="rId30"/>
    <p:sldId id="644" r:id="rId31"/>
    <p:sldId id="645" r:id="rId32"/>
    <p:sldId id="919" r:id="rId33"/>
    <p:sldId id="922" r:id="rId34"/>
    <p:sldId id="921" r:id="rId35"/>
    <p:sldId id="926" r:id="rId36"/>
    <p:sldId id="927" r:id="rId37"/>
    <p:sldId id="928" r:id="rId38"/>
    <p:sldId id="930" r:id="rId39"/>
    <p:sldId id="932" r:id="rId40"/>
    <p:sldId id="762" r:id="rId41"/>
    <p:sldId id="472" r:id="rId42"/>
    <p:sldId id="653" r:id="rId43"/>
    <p:sldId id="948" r:id="rId44"/>
    <p:sldId id="949" r:id="rId45"/>
    <p:sldId id="951" r:id="rId46"/>
    <p:sldId id="954" r:id="rId47"/>
    <p:sldId id="764" r:id="rId48"/>
    <p:sldId id="509" r:id="rId49"/>
    <p:sldId id="941" r:id="rId50"/>
    <p:sldId id="955" r:id="rId51"/>
    <p:sldId id="943" r:id="rId52"/>
    <p:sldId id="944" r:id="rId53"/>
    <p:sldId id="961" r:id="rId54"/>
    <p:sldId id="945" r:id="rId55"/>
    <p:sldId id="958" r:id="rId56"/>
    <p:sldId id="959" r:id="rId57"/>
    <p:sldId id="960" r:id="rId58"/>
    <p:sldId id="956" r:id="rId59"/>
    <p:sldId id="946" r:id="rId60"/>
    <p:sldId id="957" r:id="rId61"/>
    <p:sldId id="947" r:id="rId62"/>
    <p:sldId id="769" r:id="rId63"/>
    <p:sldId id="692" r:id="rId64"/>
    <p:sldId id="666" r:id="rId65"/>
    <p:sldId id="800" r:id="rId66"/>
    <p:sldId id="725" r:id="rId67"/>
    <p:sldId id="665" r:id="rId68"/>
    <p:sldId id="801" r:id="rId69"/>
    <p:sldId id="802" r:id="rId70"/>
    <p:sldId id="803" r:id="rId71"/>
    <p:sldId id="805" r:id="rId72"/>
    <p:sldId id="807" r:id="rId73"/>
    <p:sldId id="667" r:id="rId74"/>
    <p:sldId id="808" r:id="rId75"/>
    <p:sldId id="809" r:id="rId76"/>
    <p:sldId id="810" r:id="rId77"/>
    <p:sldId id="811" r:id="rId78"/>
    <p:sldId id="939" r:id="rId79"/>
    <p:sldId id="966" r:id="rId80"/>
    <p:sldId id="967" r:id="rId81"/>
    <p:sldId id="968" r:id="rId82"/>
    <p:sldId id="933" r:id="rId83"/>
    <p:sldId id="934" r:id="rId84"/>
    <p:sldId id="935" r:id="rId85"/>
    <p:sldId id="936" r:id="rId86"/>
    <p:sldId id="937" r:id="rId87"/>
    <p:sldId id="938"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vis" initials="M" lastIdx="10" clrIdx="0">
    <p:extLst>
      <p:ext uri="{19B8F6BF-5375-455C-9EA6-DF929625EA0E}">
        <p15:presenceInfo xmlns:p15="http://schemas.microsoft.com/office/powerpoint/2012/main" userId="Mav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16" autoAdjust="0"/>
    <p:restoredTop sz="94660"/>
  </p:normalViewPr>
  <p:slideViewPr>
    <p:cSldViewPr snapToGrid="0">
      <p:cViewPr varScale="1">
        <p:scale>
          <a:sx n="55" d="100"/>
          <a:sy n="55" d="100"/>
        </p:scale>
        <p:origin x="768" y="53"/>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commentAuthors" Target="commentAuthor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1DB3A-22F9-4F85-ADE5-85D531A74FA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6F8DC92-6C31-4119-B27B-8151A35AC668}">
      <dgm:prSet phldrT="[Text]"/>
      <dgm:spPr>
        <a:xfrm>
          <a:off x="1511190" y="1852851"/>
          <a:ext cx="1049915" cy="1049915"/>
        </a:xfrm>
        <a:solidFill>
          <a:srgbClr val="ED43D9"/>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Model of ACL</a:t>
          </a:r>
          <a:endParaRPr lang="en-US" dirty="0">
            <a:solidFill>
              <a:sysClr val="window" lastClr="FFFFFF"/>
            </a:solidFill>
            <a:latin typeface="Calibri" panose="020F0502020204030204"/>
            <a:ea typeface="+mn-ea"/>
            <a:cs typeface="+mn-cs"/>
          </a:endParaRPr>
        </a:p>
      </dgm:t>
    </dgm:pt>
    <dgm:pt modelId="{FB58A264-42A1-4800-9BE6-B86BDCBC125C}" type="parTrans" cxnId="{2E83DF8D-0753-41F4-B86C-655FD7E22BB9}">
      <dgm:prSet/>
      <dgm:spPr/>
      <dgm:t>
        <a:bodyPr/>
        <a:lstStyle/>
        <a:p>
          <a:endParaRPr lang="en-US"/>
        </a:p>
      </dgm:t>
    </dgm:pt>
    <dgm:pt modelId="{896885C4-C57F-4E35-8DE5-4822638AE281}" type="sibTrans" cxnId="{2E83DF8D-0753-41F4-B86C-655FD7E22BB9}">
      <dgm:prSet/>
      <dgm:spPr/>
      <dgm:t>
        <a:bodyPr/>
        <a:lstStyle/>
        <a:p>
          <a:endParaRPr lang="en-US"/>
        </a:p>
      </dgm:t>
    </dgm:pt>
    <dgm:pt modelId="{26E722AB-A4FF-4BC8-AA06-12BB2F96C235}">
      <dgm:prSet phldrT="[Text]"/>
      <dgm:spPr>
        <a:xfrm>
          <a:off x="3082084" y="1796215"/>
          <a:ext cx="997419" cy="797935"/>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Clinical Experience</a:t>
          </a:r>
          <a:endParaRPr lang="en-US" dirty="0">
            <a:solidFill>
              <a:sysClr val="window" lastClr="FFFFFF"/>
            </a:solidFill>
            <a:latin typeface="Calibri" panose="020F0502020204030204"/>
            <a:ea typeface="+mn-ea"/>
            <a:cs typeface="+mn-cs"/>
          </a:endParaRPr>
        </a:p>
      </dgm:t>
    </dgm:pt>
    <dgm:pt modelId="{72D4A22F-FA10-47CE-8742-DFB3A30E4376}" type="parTrans" cxnId="{787044B5-E9C5-4B78-A277-73A054AB95D0}">
      <dgm:prSet/>
      <dgm:spPr>
        <a:xfrm rot="21195428">
          <a:off x="2610389" y="2102737"/>
          <a:ext cx="973772" cy="299225"/>
        </a:xfrm>
        <a:solidFill>
          <a:srgbClr val="5B9BD5">
            <a:tint val="60000"/>
            <a:hueOff val="0"/>
            <a:satOff val="0"/>
            <a:lumOff val="0"/>
            <a:alphaOff val="0"/>
          </a:srgbClr>
        </a:solidFill>
        <a:ln>
          <a:noFill/>
        </a:ln>
        <a:effectLst/>
      </dgm:spPr>
      <dgm:t>
        <a:bodyPr/>
        <a:lstStyle/>
        <a:p>
          <a:endParaRPr lang="en-US"/>
        </a:p>
      </dgm:t>
    </dgm:pt>
    <dgm:pt modelId="{F9773738-3127-42EC-B35C-4FBC61087A72}" type="sibTrans" cxnId="{787044B5-E9C5-4B78-A277-73A054AB95D0}">
      <dgm:prSet/>
      <dgm:spPr/>
      <dgm:t>
        <a:bodyPr/>
        <a:lstStyle/>
        <a:p>
          <a:endParaRPr lang="en-US"/>
        </a:p>
      </dgm:t>
    </dgm:pt>
    <dgm:pt modelId="{632F7D9A-F63A-4B95-9708-450D596CAA0A}">
      <dgm:prSet phldrT="[Text]" custT="1"/>
      <dgm:spPr>
        <a:xfrm>
          <a:off x="451627" y="706644"/>
          <a:ext cx="997419" cy="797935"/>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smtClean="0">
              <a:solidFill>
                <a:sysClr val="window" lastClr="FFFFFF"/>
              </a:solidFill>
              <a:latin typeface="Calibri" panose="020F0502020204030204"/>
              <a:ea typeface="+mn-ea"/>
              <a:cs typeface="+mn-cs"/>
            </a:rPr>
            <a:t>Evolutionary biology</a:t>
          </a:r>
          <a:endParaRPr lang="en-US" sz="2000" dirty="0">
            <a:solidFill>
              <a:sysClr val="window" lastClr="FFFFFF"/>
            </a:solidFill>
            <a:latin typeface="Calibri" panose="020F0502020204030204"/>
            <a:ea typeface="+mn-ea"/>
            <a:cs typeface="+mn-cs"/>
          </a:endParaRPr>
        </a:p>
      </dgm:t>
    </dgm:pt>
    <dgm:pt modelId="{0113C505-6FD5-4C14-90D5-554EFB3862A0}" type="parTrans" cxnId="{B88E71DF-8E56-41BD-9EF7-EB339785B132}">
      <dgm:prSet/>
      <dgm:spPr>
        <a:xfrm rot="13771168">
          <a:off x="760112" y="1368445"/>
          <a:ext cx="1084488" cy="299225"/>
        </a:xfrm>
        <a:solidFill>
          <a:srgbClr val="5B9BD5">
            <a:tint val="60000"/>
            <a:hueOff val="0"/>
            <a:satOff val="0"/>
            <a:lumOff val="0"/>
            <a:alphaOff val="0"/>
          </a:srgbClr>
        </a:solidFill>
        <a:ln>
          <a:noFill/>
        </a:ln>
        <a:effectLst/>
      </dgm:spPr>
      <dgm:t>
        <a:bodyPr/>
        <a:lstStyle/>
        <a:p>
          <a:endParaRPr lang="en-US"/>
        </a:p>
      </dgm:t>
    </dgm:pt>
    <dgm:pt modelId="{BFDF7AD2-01ED-43C9-ABCD-36325E95635C}" type="sibTrans" cxnId="{B88E71DF-8E56-41BD-9EF7-EB339785B132}">
      <dgm:prSet/>
      <dgm:spPr/>
      <dgm:t>
        <a:bodyPr/>
        <a:lstStyle/>
        <a:p>
          <a:endParaRPr lang="en-US"/>
        </a:p>
      </dgm:t>
    </dgm:pt>
    <dgm:pt modelId="{7EE4A345-4978-4953-8FD8-2C961DA911A6}">
      <dgm:prSet phldrT="[Text]"/>
      <dgm:spPr>
        <a:xfrm>
          <a:off x="1541198" y="255329"/>
          <a:ext cx="997419" cy="797935"/>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Neuroscience</a:t>
          </a:r>
          <a:endParaRPr lang="en-US" dirty="0">
            <a:solidFill>
              <a:sysClr val="window" lastClr="FFFFFF"/>
            </a:solidFill>
            <a:latin typeface="Calibri" panose="020F0502020204030204"/>
            <a:ea typeface="+mn-ea"/>
            <a:cs typeface="+mn-cs"/>
          </a:endParaRPr>
        </a:p>
      </dgm:t>
    </dgm:pt>
    <dgm:pt modelId="{B0D4F72A-163D-46A5-A251-DCB349C1ED6E}" type="parTrans" cxnId="{FD5A223B-DB5A-46DA-8E09-8324A4D61051}">
      <dgm:prSet/>
      <dgm:spPr>
        <a:xfrm rot="16207499">
          <a:off x="1472353" y="1071002"/>
          <a:ext cx="1132637" cy="299225"/>
        </a:xfrm>
        <a:solidFill>
          <a:srgbClr val="5B9BD5">
            <a:tint val="60000"/>
            <a:hueOff val="0"/>
            <a:satOff val="0"/>
            <a:lumOff val="0"/>
            <a:alphaOff val="0"/>
          </a:srgbClr>
        </a:solidFill>
        <a:ln>
          <a:noFill/>
        </a:ln>
        <a:effectLst/>
      </dgm:spPr>
      <dgm:t>
        <a:bodyPr/>
        <a:lstStyle/>
        <a:p>
          <a:endParaRPr lang="en-US"/>
        </a:p>
      </dgm:t>
    </dgm:pt>
    <dgm:pt modelId="{E6453412-CFCA-40F4-8845-801991EAF50B}" type="sibTrans" cxnId="{FD5A223B-DB5A-46DA-8E09-8324A4D61051}">
      <dgm:prSet/>
      <dgm:spPr/>
      <dgm:t>
        <a:bodyPr/>
        <a:lstStyle/>
        <a:p>
          <a:endParaRPr lang="en-US"/>
        </a:p>
      </dgm:t>
    </dgm:pt>
    <dgm:pt modelId="{011CD299-FC55-46A2-B82B-1FF153B2412E}">
      <dgm:prSet custT="1"/>
      <dgm:spPr>
        <a:xfrm>
          <a:off x="312" y="1796215"/>
          <a:ext cx="997419" cy="797935"/>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smtClean="0">
              <a:solidFill>
                <a:sysClr val="window" lastClr="FFFFFF"/>
              </a:solidFill>
              <a:latin typeface="Calibri" panose="020F0502020204030204"/>
              <a:ea typeface="+mn-ea"/>
              <a:cs typeface="+mn-cs"/>
            </a:rPr>
            <a:t>Basic research</a:t>
          </a:r>
          <a:endParaRPr lang="en-US" sz="2000" dirty="0">
            <a:solidFill>
              <a:sysClr val="window" lastClr="FFFFFF"/>
            </a:solidFill>
            <a:latin typeface="Calibri" panose="020F0502020204030204"/>
            <a:ea typeface="+mn-ea"/>
            <a:cs typeface="+mn-cs"/>
          </a:endParaRPr>
        </a:p>
      </dgm:t>
    </dgm:pt>
    <dgm:pt modelId="{3C2DB0C4-318C-404A-BCB1-624B5F232462}" type="parTrans" cxnId="{11E886AE-33EB-482C-841F-342538D20138}">
      <dgm:prSet/>
      <dgm:spPr>
        <a:xfrm rot="11206533">
          <a:off x="495646" y="2102597"/>
          <a:ext cx="966715" cy="299225"/>
        </a:xfrm>
        <a:solidFill>
          <a:srgbClr val="5B9BD5">
            <a:tint val="60000"/>
            <a:hueOff val="0"/>
            <a:satOff val="0"/>
            <a:lumOff val="0"/>
            <a:alphaOff val="0"/>
          </a:srgbClr>
        </a:solidFill>
        <a:ln>
          <a:noFill/>
        </a:ln>
        <a:effectLst/>
      </dgm:spPr>
      <dgm:t>
        <a:bodyPr/>
        <a:lstStyle/>
        <a:p>
          <a:endParaRPr lang="en-US"/>
        </a:p>
      </dgm:t>
    </dgm:pt>
    <dgm:pt modelId="{6221B12E-8611-43FE-8850-35EAB78B3ADF}" type="sibTrans" cxnId="{11E886AE-33EB-482C-841F-342538D20138}">
      <dgm:prSet/>
      <dgm:spPr/>
      <dgm:t>
        <a:bodyPr/>
        <a:lstStyle/>
        <a:p>
          <a:endParaRPr lang="en-US"/>
        </a:p>
      </dgm:t>
    </dgm:pt>
    <dgm:pt modelId="{B2A4FAC4-3DA8-45C6-877D-532BD5E49247}">
      <dgm:prSet/>
      <dgm:spPr>
        <a:xfrm>
          <a:off x="2630769" y="706644"/>
          <a:ext cx="997419" cy="797935"/>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Contextual behavioral science</a:t>
          </a:r>
          <a:endParaRPr lang="en-US" dirty="0">
            <a:solidFill>
              <a:sysClr val="window" lastClr="FFFFFF"/>
            </a:solidFill>
            <a:latin typeface="Calibri" panose="020F0502020204030204"/>
            <a:ea typeface="+mn-ea"/>
            <a:cs typeface="+mn-cs"/>
          </a:endParaRPr>
        </a:p>
      </dgm:t>
    </dgm:pt>
    <dgm:pt modelId="{8C05F91E-36C3-4B5F-AC63-58961E5A89C5}" type="parTrans" cxnId="{AD0DA59F-11C1-451E-9027-E5657737D479}">
      <dgm:prSet/>
      <dgm:spPr>
        <a:xfrm rot="18640553">
          <a:off x="2229993" y="1368995"/>
          <a:ext cx="1089110" cy="299225"/>
        </a:xfrm>
        <a:solidFill>
          <a:srgbClr val="5B9BD5">
            <a:tint val="60000"/>
            <a:hueOff val="0"/>
            <a:satOff val="0"/>
            <a:lumOff val="0"/>
            <a:alphaOff val="0"/>
          </a:srgbClr>
        </a:solidFill>
        <a:ln>
          <a:noFill/>
        </a:ln>
        <a:effectLst/>
      </dgm:spPr>
      <dgm:t>
        <a:bodyPr/>
        <a:lstStyle/>
        <a:p>
          <a:endParaRPr lang="en-US"/>
        </a:p>
      </dgm:t>
    </dgm:pt>
    <dgm:pt modelId="{DAD7CE5B-24A5-47BA-AE66-44628F954DB1}" type="sibTrans" cxnId="{AD0DA59F-11C1-451E-9027-E5657737D479}">
      <dgm:prSet/>
      <dgm:spPr/>
      <dgm:t>
        <a:bodyPr/>
        <a:lstStyle/>
        <a:p>
          <a:endParaRPr lang="en-US"/>
        </a:p>
      </dgm:t>
    </dgm:pt>
    <dgm:pt modelId="{9FA3ABBF-1CAF-4F7A-BB2A-616E4606980A}" type="pres">
      <dgm:prSet presAssocID="{11E1DB3A-22F9-4F85-ADE5-85D531A74FAD}" presName="cycle" presStyleCnt="0">
        <dgm:presLayoutVars>
          <dgm:chMax val="1"/>
          <dgm:dir/>
          <dgm:animLvl val="ctr"/>
          <dgm:resizeHandles val="exact"/>
        </dgm:presLayoutVars>
      </dgm:prSet>
      <dgm:spPr/>
      <dgm:t>
        <a:bodyPr/>
        <a:lstStyle/>
        <a:p>
          <a:endParaRPr lang="en-US"/>
        </a:p>
      </dgm:t>
    </dgm:pt>
    <dgm:pt modelId="{18965F61-AE5A-4130-9E11-E8960C0A135F}" type="pres">
      <dgm:prSet presAssocID="{86F8DC92-6C31-4119-B27B-8151A35AC668}" presName="centerShape" presStyleLbl="node0" presStyleIdx="0" presStyleCnt="1" custLinFactNeighborX="-122" custLinFactNeighborY="5926"/>
      <dgm:spPr>
        <a:prstGeom prst="ellipse">
          <a:avLst/>
        </a:prstGeom>
      </dgm:spPr>
      <dgm:t>
        <a:bodyPr/>
        <a:lstStyle/>
        <a:p>
          <a:endParaRPr lang="en-US"/>
        </a:p>
      </dgm:t>
    </dgm:pt>
    <dgm:pt modelId="{C9399EB0-FCA2-4EE4-879F-76DD6EE81A19}" type="pres">
      <dgm:prSet presAssocID="{3C2DB0C4-318C-404A-BCB1-624B5F232462}" presName="parTrans" presStyleLbl="bgSibTrans2D1" presStyleIdx="0" presStyleCnt="5"/>
      <dgm:spPr>
        <a:prstGeom prst="leftArrow">
          <a:avLst>
            <a:gd name="adj1" fmla="val 60000"/>
            <a:gd name="adj2" fmla="val 50000"/>
          </a:avLst>
        </a:prstGeom>
      </dgm:spPr>
      <dgm:t>
        <a:bodyPr/>
        <a:lstStyle/>
        <a:p>
          <a:endParaRPr lang="en-US"/>
        </a:p>
      </dgm:t>
    </dgm:pt>
    <dgm:pt modelId="{35504733-08EC-42FB-998F-BDDF308BD329}" type="pres">
      <dgm:prSet presAssocID="{011CD299-FC55-46A2-B82B-1FF153B2412E}" presName="node" presStyleLbl="node1" presStyleIdx="0" presStyleCnt="5">
        <dgm:presLayoutVars>
          <dgm:bulletEnabled val="1"/>
        </dgm:presLayoutVars>
      </dgm:prSet>
      <dgm:spPr>
        <a:prstGeom prst="roundRect">
          <a:avLst>
            <a:gd name="adj" fmla="val 10000"/>
          </a:avLst>
        </a:prstGeom>
      </dgm:spPr>
      <dgm:t>
        <a:bodyPr/>
        <a:lstStyle/>
        <a:p>
          <a:endParaRPr lang="en-US"/>
        </a:p>
      </dgm:t>
    </dgm:pt>
    <dgm:pt modelId="{1E52D002-6BB4-41E9-8FB1-BFB4BC490FB8}" type="pres">
      <dgm:prSet presAssocID="{0113C505-6FD5-4C14-90D5-554EFB3862A0}" presName="parTrans" presStyleLbl="bgSibTrans2D1" presStyleIdx="1" presStyleCnt="5"/>
      <dgm:spPr>
        <a:prstGeom prst="leftArrow">
          <a:avLst>
            <a:gd name="adj1" fmla="val 60000"/>
            <a:gd name="adj2" fmla="val 50000"/>
          </a:avLst>
        </a:prstGeom>
      </dgm:spPr>
      <dgm:t>
        <a:bodyPr/>
        <a:lstStyle/>
        <a:p>
          <a:endParaRPr lang="en-US"/>
        </a:p>
      </dgm:t>
    </dgm:pt>
    <dgm:pt modelId="{05C05168-FFB6-48F6-A6E6-F516EF0044C0}" type="pres">
      <dgm:prSet presAssocID="{632F7D9A-F63A-4B95-9708-450D596CAA0A}" presName="node" presStyleLbl="node1" presStyleIdx="1" presStyleCnt="5" custScaleX="136011" custRadScaleRad="109256" custRadScaleInc="-25447">
        <dgm:presLayoutVars>
          <dgm:bulletEnabled val="1"/>
        </dgm:presLayoutVars>
      </dgm:prSet>
      <dgm:spPr>
        <a:prstGeom prst="roundRect">
          <a:avLst>
            <a:gd name="adj" fmla="val 10000"/>
          </a:avLst>
        </a:prstGeom>
      </dgm:spPr>
      <dgm:t>
        <a:bodyPr/>
        <a:lstStyle/>
        <a:p>
          <a:endParaRPr lang="en-US"/>
        </a:p>
      </dgm:t>
    </dgm:pt>
    <dgm:pt modelId="{155A8EA6-57A9-4ED2-B724-ABEDA18001ED}" type="pres">
      <dgm:prSet presAssocID="{B0D4F72A-163D-46A5-A251-DCB349C1ED6E}" presName="parTrans" presStyleLbl="bgSibTrans2D1" presStyleIdx="2" presStyleCnt="5"/>
      <dgm:spPr>
        <a:prstGeom prst="leftArrow">
          <a:avLst>
            <a:gd name="adj1" fmla="val 60000"/>
            <a:gd name="adj2" fmla="val 50000"/>
          </a:avLst>
        </a:prstGeom>
      </dgm:spPr>
      <dgm:t>
        <a:bodyPr/>
        <a:lstStyle/>
        <a:p>
          <a:endParaRPr lang="en-US"/>
        </a:p>
      </dgm:t>
    </dgm:pt>
    <dgm:pt modelId="{A1A37CAB-D57F-445E-B54D-4DE072F681C6}" type="pres">
      <dgm:prSet presAssocID="{7EE4A345-4978-4953-8FD8-2C961DA911A6}" presName="node" presStyleLbl="node1" presStyleIdx="2" presStyleCnt="5" custScaleX="130392" custRadScaleRad="100082" custRadScaleInc="6236">
        <dgm:presLayoutVars>
          <dgm:bulletEnabled val="1"/>
        </dgm:presLayoutVars>
      </dgm:prSet>
      <dgm:spPr>
        <a:prstGeom prst="roundRect">
          <a:avLst>
            <a:gd name="adj" fmla="val 10000"/>
          </a:avLst>
        </a:prstGeom>
      </dgm:spPr>
      <dgm:t>
        <a:bodyPr/>
        <a:lstStyle/>
        <a:p>
          <a:endParaRPr lang="en-US"/>
        </a:p>
      </dgm:t>
    </dgm:pt>
    <dgm:pt modelId="{F210F22B-DDAE-492A-9974-D6661AE7531E}" type="pres">
      <dgm:prSet presAssocID="{8C05F91E-36C3-4B5F-AC63-58961E5A89C5}" presName="parTrans" presStyleLbl="bgSibTrans2D1" presStyleIdx="3" presStyleCnt="5"/>
      <dgm:spPr>
        <a:prstGeom prst="leftArrow">
          <a:avLst>
            <a:gd name="adj1" fmla="val 60000"/>
            <a:gd name="adj2" fmla="val 50000"/>
          </a:avLst>
        </a:prstGeom>
      </dgm:spPr>
      <dgm:t>
        <a:bodyPr/>
        <a:lstStyle/>
        <a:p>
          <a:endParaRPr lang="en-US"/>
        </a:p>
      </dgm:t>
    </dgm:pt>
    <dgm:pt modelId="{6040FE1A-4646-4F57-8AEE-786F90FFDC78}" type="pres">
      <dgm:prSet presAssocID="{B2A4FAC4-3DA8-45C6-877D-532BD5E49247}" presName="node" presStyleLbl="node1" presStyleIdx="3" presStyleCnt="5" custRadScaleRad="105557" custRadScaleInc="12993">
        <dgm:presLayoutVars>
          <dgm:bulletEnabled val="1"/>
        </dgm:presLayoutVars>
      </dgm:prSet>
      <dgm:spPr>
        <a:prstGeom prst="roundRect">
          <a:avLst>
            <a:gd name="adj" fmla="val 10000"/>
          </a:avLst>
        </a:prstGeom>
      </dgm:spPr>
      <dgm:t>
        <a:bodyPr/>
        <a:lstStyle/>
        <a:p>
          <a:endParaRPr lang="en-US"/>
        </a:p>
      </dgm:t>
    </dgm:pt>
    <dgm:pt modelId="{05F14896-F4CB-40F9-BEFD-7168E006A0AE}" type="pres">
      <dgm:prSet presAssocID="{72D4A22F-FA10-47CE-8742-DFB3A30E4376}" presName="parTrans" presStyleLbl="bgSibTrans2D1" presStyleIdx="4" presStyleCnt="5"/>
      <dgm:spPr>
        <a:prstGeom prst="leftArrow">
          <a:avLst>
            <a:gd name="adj1" fmla="val 60000"/>
            <a:gd name="adj2" fmla="val 50000"/>
          </a:avLst>
        </a:prstGeom>
      </dgm:spPr>
      <dgm:t>
        <a:bodyPr/>
        <a:lstStyle/>
        <a:p>
          <a:endParaRPr lang="en-US"/>
        </a:p>
      </dgm:t>
    </dgm:pt>
    <dgm:pt modelId="{460E52B9-5E1A-406D-9141-770D6B0C5142}" type="pres">
      <dgm:prSet presAssocID="{26E722AB-A4FF-4BC8-AA06-12BB2F96C235}" presName="node" presStyleLbl="node1" presStyleIdx="4" presStyleCnt="5">
        <dgm:presLayoutVars>
          <dgm:bulletEnabled val="1"/>
        </dgm:presLayoutVars>
      </dgm:prSet>
      <dgm:spPr>
        <a:prstGeom prst="roundRect">
          <a:avLst>
            <a:gd name="adj" fmla="val 10000"/>
          </a:avLst>
        </a:prstGeom>
      </dgm:spPr>
      <dgm:t>
        <a:bodyPr/>
        <a:lstStyle/>
        <a:p>
          <a:endParaRPr lang="en-US"/>
        </a:p>
      </dgm:t>
    </dgm:pt>
  </dgm:ptLst>
  <dgm:cxnLst>
    <dgm:cxn modelId="{66E57DED-23A2-4624-BA1C-5BEEC152ACE8}" type="presOf" srcId="{632F7D9A-F63A-4B95-9708-450D596CAA0A}" destId="{05C05168-FFB6-48F6-A6E6-F516EF0044C0}" srcOrd="0" destOrd="0" presId="urn:microsoft.com/office/officeart/2005/8/layout/radial4"/>
    <dgm:cxn modelId="{AD0DA59F-11C1-451E-9027-E5657737D479}" srcId="{86F8DC92-6C31-4119-B27B-8151A35AC668}" destId="{B2A4FAC4-3DA8-45C6-877D-532BD5E49247}" srcOrd="3" destOrd="0" parTransId="{8C05F91E-36C3-4B5F-AC63-58961E5A89C5}" sibTransId="{DAD7CE5B-24A5-47BA-AE66-44628F954DB1}"/>
    <dgm:cxn modelId="{FD5A223B-DB5A-46DA-8E09-8324A4D61051}" srcId="{86F8DC92-6C31-4119-B27B-8151A35AC668}" destId="{7EE4A345-4978-4953-8FD8-2C961DA911A6}" srcOrd="2" destOrd="0" parTransId="{B0D4F72A-163D-46A5-A251-DCB349C1ED6E}" sibTransId="{E6453412-CFCA-40F4-8845-801991EAF50B}"/>
    <dgm:cxn modelId="{DC7BA1B0-2296-4E0A-A345-2442A12E7A08}" type="presOf" srcId="{011CD299-FC55-46A2-B82B-1FF153B2412E}" destId="{35504733-08EC-42FB-998F-BDDF308BD329}" srcOrd="0" destOrd="0" presId="urn:microsoft.com/office/officeart/2005/8/layout/radial4"/>
    <dgm:cxn modelId="{787044B5-E9C5-4B78-A277-73A054AB95D0}" srcId="{86F8DC92-6C31-4119-B27B-8151A35AC668}" destId="{26E722AB-A4FF-4BC8-AA06-12BB2F96C235}" srcOrd="4" destOrd="0" parTransId="{72D4A22F-FA10-47CE-8742-DFB3A30E4376}" sibTransId="{F9773738-3127-42EC-B35C-4FBC61087A72}"/>
    <dgm:cxn modelId="{1E87DF9B-0B56-419B-B9E1-8999879DB0C5}" type="presOf" srcId="{8C05F91E-36C3-4B5F-AC63-58961E5A89C5}" destId="{F210F22B-DDAE-492A-9974-D6661AE7531E}" srcOrd="0" destOrd="0" presId="urn:microsoft.com/office/officeart/2005/8/layout/radial4"/>
    <dgm:cxn modelId="{11E886AE-33EB-482C-841F-342538D20138}" srcId="{86F8DC92-6C31-4119-B27B-8151A35AC668}" destId="{011CD299-FC55-46A2-B82B-1FF153B2412E}" srcOrd="0" destOrd="0" parTransId="{3C2DB0C4-318C-404A-BCB1-624B5F232462}" sibTransId="{6221B12E-8611-43FE-8850-35EAB78B3ADF}"/>
    <dgm:cxn modelId="{4BB8201C-89DB-4FBF-9A26-F20C9F1A8A08}" type="presOf" srcId="{0113C505-6FD5-4C14-90D5-554EFB3862A0}" destId="{1E52D002-6BB4-41E9-8FB1-BFB4BC490FB8}" srcOrd="0" destOrd="0" presId="urn:microsoft.com/office/officeart/2005/8/layout/radial4"/>
    <dgm:cxn modelId="{33A52CF0-C170-400A-937A-81CA082323E2}" type="presOf" srcId="{26E722AB-A4FF-4BC8-AA06-12BB2F96C235}" destId="{460E52B9-5E1A-406D-9141-770D6B0C5142}" srcOrd="0" destOrd="0" presId="urn:microsoft.com/office/officeart/2005/8/layout/radial4"/>
    <dgm:cxn modelId="{11839FA3-56F7-4BBA-BCC2-2C8C960F5968}" type="presOf" srcId="{B2A4FAC4-3DA8-45C6-877D-532BD5E49247}" destId="{6040FE1A-4646-4F57-8AEE-786F90FFDC78}" srcOrd="0" destOrd="0" presId="urn:microsoft.com/office/officeart/2005/8/layout/radial4"/>
    <dgm:cxn modelId="{88789396-DCD7-48AF-ABC5-290A92E6629E}" type="presOf" srcId="{86F8DC92-6C31-4119-B27B-8151A35AC668}" destId="{18965F61-AE5A-4130-9E11-E8960C0A135F}" srcOrd="0" destOrd="0" presId="urn:microsoft.com/office/officeart/2005/8/layout/radial4"/>
    <dgm:cxn modelId="{2E83DF8D-0753-41F4-B86C-655FD7E22BB9}" srcId="{11E1DB3A-22F9-4F85-ADE5-85D531A74FAD}" destId="{86F8DC92-6C31-4119-B27B-8151A35AC668}" srcOrd="0" destOrd="0" parTransId="{FB58A264-42A1-4800-9BE6-B86BDCBC125C}" sibTransId="{896885C4-C57F-4E35-8DE5-4822638AE281}"/>
    <dgm:cxn modelId="{344FCBBA-FE7B-4318-84F3-E3A456FF8A56}" type="presOf" srcId="{72D4A22F-FA10-47CE-8742-DFB3A30E4376}" destId="{05F14896-F4CB-40F9-BEFD-7168E006A0AE}" srcOrd="0" destOrd="0" presId="urn:microsoft.com/office/officeart/2005/8/layout/radial4"/>
    <dgm:cxn modelId="{F5236545-B55C-408B-8BC5-403F6B1064C2}" type="presOf" srcId="{B0D4F72A-163D-46A5-A251-DCB349C1ED6E}" destId="{155A8EA6-57A9-4ED2-B724-ABEDA18001ED}" srcOrd="0" destOrd="0" presId="urn:microsoft.com/office/officeart/2005/8/layout/radial4"/>
    <dgm:cxn modelId="{2F05D77D-0FE8-44C0-8A26-0FB1743531D3}" type="presOf" srcId="{3C2DB0C4-318C-404A-BCB1-624B5F232462}" destId="{C9399EB0-FCA2-4EE4-879F-76DD6EE81A19}" srcOrd="0" destOrd="0" presId="urn:microsoft.com/office/officeart/2005/8/layout/radial4"/>
    <dgm:cxn modelId="{06EA7C4B-0109-40BB-A27E-2F727C466C99}" type="presOf" srcId="{7EE4A345-4978-4953-8FD8-2C961DA911A6}" destId="{A1A37CAB-D57F-445E-B54D-4DE072F681C6}" srcOrd="0" destOrd="0" presId="urn:microsoft.com/office/officeart/2005/8/layout/radial4"/>
    <dgm:cxn modelId="{F54AE80E-4FB9-4DEB-A8D6-E15166487F20}" type="presOf" srcId="{11E1DB3A-22F9-4F85-ADE5-85D531A74FAD}" destId="{9FA3ABBF-1CAF-4F7A-BB2A-616E4606980A}" srcOrd="0" destOrd="0" presId="urn:microsoft.com/office/officeart/2005/8/layout/radial4"/>
    <dgm:cxn modelId="{B88E71DF-8E56-41BD-9EF7-EB339785B132}" srcId="{86F8DC92-6C31-4119-B27B-8151A35AC668}" destId="{632F7D9A-F63A-4B95-9708-450D596CAA0A}" srcOrd="1" destOrd="0" parTransId="{0113C505-6FD5-4C14-90D5-554EFB3862A0}" sibTransId="{BFDF7AD2-01ED-43C9-ABCD-36325E95635C}"/>
    <dgm:cxn modelId="{7412C67B-10B1-4282-846E-0910DB05C52C}" type="presParOf" srcId="{9FA3ABBF-1CAF-4F7A-BB2A-616E4606980A}" destId="{18965F61-AE5A-4130-9E11-E8960C0A135F}" srcOrd="0" destOrd="0" presId="urn:microsoft.com/office/officeart/2005/8/layout/radial4"/>
    <dgm:cxn modelId="{371CD1EB-65C2-4EB3-BD6D-6BD6C6AA5B60}" type="presParOf" srcId="{9FA3ABBF-1CAF-4F7A-BB2A-616E4606980A}" destId="{C9399EB0-FCA2-4EE4-879F-76DD6EE81A19}" srcOrd="1" destOrd="0" presId="urn:microsoft.com/office/officeart/2005/8/layout/radial4"/>
    <dgm:cxn modelId="{2E38C63F-4022-4B48-96A9-E1D3E073ABCB}" type="presParOf" srcId="{9FA3ABBF-1CAF-4F7A-BB2A-616E4606980A}" destId="{35504733-08EC-42FB-998F-BDDF308BD329}" srcOrd="2" destOrd="0" presId="urn:microsoft.com/office/officeart/2005/8/layout/radial4"/>
    <dgm:cxn modelId="{EB1A50C5-FBB1-4E32-BEE8-E3093F35C00A}" type="presParOf" srcId="{9FA3ABBF-1CAF-4F7A-BB2A-616E4606980A}" destId="{1E52D002-6BB4-41E9-8FB1-BFB4BC490FB8}" srcOrd="3" destOrd="0" presId="urn:microsoft.com/office/officeart/2005/8/layout/radial4"/>
    <dgm:cxn modelId="{6374031C-B1F7-42F5-B2E8-39DC323D6921}" type="presParOf" srcId="{9FA3ABBF-1CAF-4F7A-BB2A-616E4606980A}" destId="{05C05168-FFB6-48F6-A6E6-F516EF0044C0}" srcOrd="4" destOrd="0" presId="urn:microsoft.com/office/officeart/2005/8/layout/radial4"/>
    <dgm:cxn modelId="{DFD7FC21-6B3B-4A83-99A0-25B6F94ECC8F}" type="presParOf" srcId="{9FA3ABBF-1CAF-4F7A-BB2A-616E4606980A}" destId="{155A8EA6-57A9-4ED2-B724-ABEDA18001ED}" srcOrd="5" destOrd="0" presId="urn:microsoft.com/office/officeart/2005/8/layout/radial4"/>
    <dgm:cxn modelId="{81299C7C-9577-4A31-AAEA-84B1EF9D7AC6}" type="presParOf" srcId="{9FA3ABBF-1CAF-4F7A-BB2A-616E4606980A}" destId="{A1A37CAB-D57F-445E-B54D-4DE072F681C6}" srcOrd="6" destOrd="0" presId="urn:microsoft.com/office/officeart/2005/8/layout/radial4"/>
    <dgm:cxn modelId="{B48A0A17-F631-4815-BA29-CFE24DDC9CBF}" type="presParOf" srcId="{9FA3ABBF-1CAF-4F7A-BB2A-616E4606980A}" destId="{F210F22B-DDAE-492A-9974-D6661AE7531E}" srcOrd="7" destOrd="0" presId="urn:microsoft.com/office/officeart/2005/8/layout/radial4"/>
    <dgm:cxn modelId="{C1AB5661-345D-49AC-87A1-9DF6B62B3651}" type="presParOf" srcId="{9FA3ABBF-1CAF-4F7A-BB2A-616E4606980A}" destId="{6040FE1A-4646-4F57-8AEE-786F90FFDC78}" srcOrd="8" destOrd="0" presId="urn:microsoft.com/office/officeart/2005/8/layout/radial4"/>
    <dgm:cxn modelId="{A07E1A4C-E439-4E47-96FD-E7D65E71B5EB}" type="presParOf" srcId="{9FA3ABBF-1CAF-4F7A-BB2A-616E4606980A}" destId="{05F14896-F4CB-40F9-BEFD-7168E006A0AE}" srcOrd="9" destOrd="0" presId="urn:microsoft.com/office/officeart/2005/8/layout/radial4"/>
    <dgm:cxn modelId="{43C9C3DE-211B-4F0F-AC07-BBBD175DBD63}" type="presParOf" srcId="{9FA3ABBF-1CAF-4F7A-BB2A-616E4606980A}" destId="{460E52B9-5E1A-406D-9141-770D6B0C514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5F61-AE5A-4130-9E11-E8960C0A135F}">
      <dsp:nvSpPr>
        <dsp:cNvPr id="0" name=""/>
        <dsp:cNvSpPr/>
      </dsp:nvSpPr>
      <dsp:spPr>
        <a:xfrm>
          <a:off x="2128375" y="1791360"/>
          <a:ext cx="1327405" cy="1327405"/>
        </a:xfrm>
        <a:prstGeom prst="ellipse">
          <a:avLst/>
        </a:prstGeom>
        <a:solidFill>
          <a:srgbClr val="ED43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Calibri" panose="020F0502020204030204"/>
              <a:ea typeface="+mn-ea"/>
              <a:cs typeface="+mn-cs"/>
            </a:rPr>
            <a:t>Model of ACL</a:t>
          </a:r>
          <a:endParaRPr lang="en-US" sz="2700" kern="1200" dirty="0">
            <a:solidFill>
              <a:sysClr val="window" lastClr="FFFFFF"/>
            </a:solidFill>
            <a:latin typeface="Calibri" panose="020F0502020204030204"/>
            <a:ea typeface="+mn-ea"/>
            <a:cs typeface="+mn-cs"/>
          </a:endParaRPr>
        </a:p>
      </dsp:txBody>
      <dsp:txXfrm>
        <a:off x="2322769" y="1985754"/>
        <a:ext cx="938617" cy="938617"/>
      </dsp:txXfrm>
    </dsp:sp>
    <dsp:sp modelId="{C9399EB0-FCA2-4EE4-879F-76DD6EE81A19}">
      <dsp:nvSpPr>
        <dsp:cNvPr id="0" name=""/>
        <dsp:cNvSpPr/>
      </dsp:nvSpPr>
      <dsp:spPr>
        <a:xfrm rot="10800184">
          <a:off x="846396" y="2265836"/>
          <a:ext cx="1211470" cy="3783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5504733-08EC-42FB-998F-BDDF308BD329}">
      <dsp:nvSpPr>
        <dsp:cNvPr id="0" name=""/>
        <dsp:cNvSpPr/>
      </dsp:nvSpPr>
      <dsp:spPr>
        <a:xfrm>
          <a:off x="215878" y="1950545"/>
          <a:ext cx="1261034" cy="1008827"/>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panose="020F0502020204030204"/>
              <a:ea typeface="+mn-ea"/>
              <a:cs typeface="+mn-cs"/>
            </a:rPr>
            <a:t>Basic research</a:t>
          </a:r>
          <a:endParaRPr lang="en-US" sz="2000" kern="1200" dirty="0">
            <a:solidFill>
              <a:sysClr val="window" lastClr="FFFFFF"/>
            </a:solidFill>
            <a:latin typeface="Calibri" panose="020F0502020204030204"/>
            <a:ea typeface="+mn-ea"/>
            <a:cs typeface="+mn-cs"/>
          </a:endParaRPr>
        </a:p>
      </dsp:txBody>
      <dsp:txXfrm>
        <a:off x="245426" y="1980093"/>
        <a:ext cx="1201938" cy="949731"/>
      </dsp:txXfrm>
    </dsp:sp>
    <dsp:sp modelId="{1E52D002-6BB4-41E9-8FB1-BFB4BC490FB8}">
      <dsp:nvSpPr>
        <dsp:cNvPr id="0" name=""/>
        <dsp:cNvSpPr/>
      </dsp:nvSpPr>
      <dsp:spPr>
        <a:xfrm rot="12954985">
          <a:off x="937861" y="1423728"/>
          <a:ext cx="1382984" cy="3783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5C05168-FFB6-48F6-A6E6-F516EF0044C0}">
      <dsp:nvSpPr>
        <dsp:cNvPr id="0" name=""/>
        <dsp:cNvSpPr/>
      </dsp:nvSpPr>
      <dsp:spPr>
        <a:xfrm>
          <a:off x="211758" y="702837"/>
          <a:ext cx="1715146" cy="1008827"/>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panose="020F0502020204030204"/>
              <a:ea typeface="+mn-ea"/>
              <a:cs typeface="+mn-cs"/>
            </a:rPr>
            <a:t>Evolutionary biology</a:t>
          </a:r>
          <a:endParaRPr lang="en-US" sz="2000" kern="1200" dirty="0">
            <a:solidFill>
              <a:sysClr val="window" lastClr="FFFFFF"/>
            </a:solidFill>
            <a:latin typeface="Calibri" panose="020F0502020204030204"/>
            <a:ea typeface="+mn-ea"/>
            <a:cs typeface="+mn-cs"/>
          </a:endParaRPr>
        </a:p>
      </dsp:txBody>
      <dsp:txXfrm>
        <a:off x="241306" y="732385"/>
        <a:ext cx="1656050" cy="949731"/>
      </dsp:txXfrm>
    </dsp:sp>
    <dsp:sp modelId="{155A8EA6-57A9-4ED2-B724-ABEDA18001ED}">
      <dsp:nvSpPr>
        <dsp:cNvPr id="0" name=""/>
        <dsp:cNvSpPr/>
      </dsp:nvSpPr>
      <dsp:spPr>
        <a:xfrm rot="16343064">
          <a:off x="2239090" y="923614"/>
          <a:ext cx="1217759" cy="3783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1A37CAB-D57F-445E-B54D-4DE072F681C6}">
      <dsp:nvSpPr>
        <dsp:cNvPr id="0" name=""/>
        <dsp:cNvSpPr/>
      </dsp:nvSpPr>
      <dsp:spPr>
        <a:xfrm>
          <a:off x="2051157" y="3"/>
          <a:ext cx="1644288" cy="1008827"/>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 lastClr="FFFFFF"/>
              </a:solidFill>
              <a:latin typeface="Calibri" panose="020F0502020204030204"/>
              <a:ea typeface="+mn-ea"/>
              <a:cs typeface="+mn-cs"/>
            </a:rPr>
            <a:t>Neuroscience</a:t>
          </a:r>
          <a:endParaRPr lang="en-US" sz="1900" kern="1200" dirty="0">
            <a:solidFill>
              <a:sysClr val="window" lastClr="FFFFFF"/>
            </a:solidFill>
            <a:latin typeface="Calibri" panose="020F0502020204030204"/>
            <a:ea typeface="+mn-ea"/>
            <a:cs typeface="+mn-cs"/>
          </a:endParaRPr>
        </a:p>
      </dsp:txBody>
      <dsp:txXfrm>
        <a:off x="2080705" y="29551"/>
        <a:ext cx="1585192" cy="949731"/>
      </dsp:txXfrm>
    </dsp:sp>
    <dsp:sp modelId="{F210F22B-DDAE-492A-9974-D6661AE7531E}">
      <dsp:nvSpPr>
        <dsp:cNvPr id="0" name=""/>
        <dsp:cNvSpPr/>
      </dsp:nvSpPr>
      <dsp:spPr>
        <a:xfrm rot="19185649">
          <a:off x="3201037" y="1360514"/>
          <a:ext cx="1321887" cy="3783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040FE1A-4646-4F57-8AEE-786F90FFDC78}">
      <dsp:nvSpPr>
        <dsp:cNvPr id="0" name=""/>
        <dsp:cNvSpPr/>
      </dsp:nvSpPr>
      <dsp:spPr>
        <a:xfrm>
          <a:off x="3735998" y="618299"/>
          <a:ext cx="1261034" cy="1008827"/>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 lastClr="FFFFFF"/>
              </a:solidFill>
              <a:latin typeface="Calibri" panose="020F0502020204030204"/>
              <a:ea typeface="+mn-ea"/>
              <a:cs typeface="+mn-cs"/>
            </a:rPr>
            <a:t>Contextual behavioral science</a:t>
          </a:r>
          <a:endParaRPr lang="en-US" sz="1900" kern="1200" dirty="0">
            <a:solidFill>
              <a:sysClr val="window" lastClr="FFFFFF"/>
            </a:solidFill>
            <a:latin typeface="Calibri" panose="020F0502020204030204"/>
            <a:ea typeface="+mn-ea"/>
            <a:cs typeface="+mn-cs"/>
          </a:endParaRPr>
        </a:p>
      </dsp:txBody>
      <dsp:txXfrm>
        <a:off x="3765546" y="647847"/>
        <a:ext cx="1201938" cy="949731"/>
      </dsp:txXfrm>
    </dsp:sp>
    <dsp:sp modelId="{05F14896-F4CB-40F9-BEFD-7168E006A0AE}">
      <dsp:nvSpPr>
        <dsp:cNvPr id="0" name=""/>
        <dsp:cNvSpPr/>
      </dsp:nvSpPr>
      <dsp:spPr>
        <a:xfrm rot="21599817">
          <a:off x="3526812" y="2265836"/>
          <a:ext cx="1220465" cy="3783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60E52B9-5E1A-406D-9141-770D6B0C5142}">
      <dsp:nvSpPr>
        <dsp:cNvPr id="0" name=""/>
        <dsp:cNvSpPr/>
      </dsp:nvSpPr>
      <dsp:spPr>
        <a:xfrm>
          <a:off x="4116760" y="1950545"/>
          <a:ext cx="1261034" cy="1008827"/>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 lastClr="FFFFFF"/>
              </a:solidFill>
              <a:latin typeface="Calibri" panose="020F0502020204030204"/>
              <a:ea typeface="+mn-ea"/>
              <a:cs typeface="+mn-cs"/>
            </a:rPr>
            <a:t>Clinical Experience</a:t>
          </a:r>
          <a:endParaRPr lang="en-US" sz="1900" kern="1200" dirty="0">
            <a:solidFill>
              <a:sysClr val="window" lastClr="FFFFFF"/>
            </a:solidFill>
            <a:latin typeface="Calibri" panose="020F0502020204030204"/>
            <a:ea typeface="+mn-ea"/>
            <a:cs typeface="+mn-cs"/>
          </a:endParaRPr>
        </a:p>
      </dsp:txBody>
      <dsp:txXfrm>
        <a:off x="4146308" y="1980093"/>
        <a:ext cx="1201938" cy="9497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8A549-C292-456F-B229-A1DA973D1F02}" type="datetimeFigureOut">
              <a:rPr lang="en-US" smtClean="0"/>
              <a:t>6/19/2016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D07AB-B2CD-44B6-B00A-91487C1C5C8A}" type="slidenum">
              <a:rPr lang="en-US" smtClean="0"/>
              <a:t>‹#›</a:t>
            </a:fld>
            <a:endParaRPr lang="en-US"/>
          </a:p>
        </p:txBody>
      </p:sp>
    </p:spTree>
    <p:extLst>
      <p:ext uri="{BB962C8B-B14F-4D97-AF65-F5344CB8AC3E}">
        <p14:creationId xmlns:p14="http://schemas.microsoft.com/office/powerpoint/2010/main" val="82806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right mechanism to study?</a:t>
            </a:r>
          </a:p>
          <a:p>
            <a:r>
              <a:rPr lang="en-US" dirty="0" smtClean="0"/>
              <a:t>What is the right behavioral principle?</a:t>
            </a:r>
          </a:p>
          <a:p>
            <a:endParaRPr lang="en-US" dirty="0" smtClean="0"/>
          </a:p>
          <a:p>
            <a:r>
              <a:rPr lang="en-US" dirty="0" smtClean="0"/>
              <a:t>Reinforcement</a:t>
            </a:r>
            <a:endParaRPr lang="en-US" dirty="0"/>
          </a:p>
        </p:txBody>
      </p:sp>
      <p:sp>
        <p:nvSpPr>
          <p:cNvPr id="4" name="Slide Number Placeholder 3"/>
          <p:cNvSpPr>
            <a:spLocks noGrp="1"/>
          </p:cNvSpPr>
          <p:nvPr>
            <p:ph type="sldNum" sz="quarter" idx="10"/>
          </p:nvPr>
        </p:nvSpPr>
        <p:spPr/>
        <p:txBody>
          <a:bodyPr/>
          <a:lstStyle/>
          <a:p>
            <a:fld id="{01C153DA-588D-4CE9-AAB9-D3D187C17E5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1864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basics</a:t>
            </a:r>
            <a:r>
              <a:rPr lang="en-US" baseline="0" dirty="0" smtClean="0"/>
              <a:t> – how can you maximize opportunities to reinforce?  Scour each turn for successive approximations of client vulnerability, self-disclosure, asking and connecting.  Approximations are emerging 2’s and are the MOST important behaviors to reinforce.  Behaviors that have been well-shaped and are being maintained in the client’s repertoire, though they might be nearly perfect, are less important to reinforce than those new behaviors that may not be perfectly polished but represent a new stretch for the client in their desired direction.  </a:t>
            </a:r>
            <a:endParaRPr lang="en-US" dirty="0"/>
          </a:p>
        </p:txBody>
      </p:sp>
      <p:sp>
        <p:nvSpPr>
          <p:cNvPr id="4" name="Slide Number Placeholder 3"/>
          <p:cNvSpPr>
            <a:spLocks noGrp="1"/>
          </p:cNvSpPr>
          <p:nvPr>
            <p:ph type="sldNum" sz="quarter" idx="10"/>
          </p:nvPr>
        </p:nvSpPr>
        <p:spPr/>
        <p:txBody>
          <a:bodyPr/>
          <a:lstStyle/>
          <a:p>
            <a:fld id="{D38FB511-B888-40DD-AE55-13769B690608}"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59266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07666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9648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712791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to read</a:t>
            </a:r>
            <a:r>
              <a:rPr lang="en-US" baseline="0" dirty="0" smtClean="0"/>
              <a:t> this chart:  “Living with air pollution increases your odds of an early death by 5%.  Obesity increases your odds of an early death by 20%....</a:t>
            </a:r>
          </a:p>
          <a:p>
            <a:endParaRPr lang="en-US" baseline="0" dirty="0" smtClean="0"/>
          </a:p>
          <a:p>
            <a:pPr defTabSz="873161">
              <a:defRPr/>
            </a:pPr>
            <a:r>
              <a:rPr lang="en-US" dirty="0" smtClean="0"/>
              <a:t>http://www.plosmedicine.org/article/info%3Adoi%2F10.1371%2Fjournal.pmed.1000316#s4</a:t>
            </a:r>
          </a:p>
          <a:p>
            <a:endParaRPr lang="en-US" dirty="0"/>
          </a:p>
        </p:txBody>
      </p:sp>
      <p:sp>
        <p:nvSpPr>
          <p:cNvPr id="4" name="Slide Number Placeholder 3"/>
          <p:cNvSpPr>
            <a:spLocks noGrp="1"/>
          </p:cNvSpPr>
          <p:nvPr>
            <p:ph type="sldNum" sz="quarter" idx="10"/>
          </p:nvPr>
        </p:nvSpPr>
        <p:spPr/>
        <p:txBody>
          <a:bodyPr/>
          <a:lstStyle/>
          <a:p>
            <a:pPr>
              <a:defRPr/>
            </a:pPr>
            <a:fld id="{CD8B541E-2332-46D6-8F76-D303649B9FC2}"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278817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So one way of understanding</a:t>
            </a:r>
            <a:r>
              <a:rPr lang="en-US" baseline="0" dirty="0" smtClean="0"/>
              <a:t> FAP is to say that FAP teaches awareness, courage, and love, as three broad repertoires that are, well, sort of fundamental to human intimacy, and interpersonal relationships in general, but also, we believe, even more than that.  Living from the perspective of awareness courage and love really allows people to be their best selves, really allows people to reach their full potential as human beings.</a:t>
            </a:r>
          </a:p>
          <a:p>
            <a:endParaRPr lang="en-US" baseline="0" dirty="0" smtClean="0"/>
          </a:p>
          <a:p>
            <a:r>
              <a:rPr lang="en-US" baseline="0" dirty="0" smtClean="0"/>
              <a:t>And a behavioral theory, and a behavioral way of looking at all of this, really holds all of this together.  You can say that being a FAP therapist involves cultivating these broad repertoires of awareness, courage, and love, and then – with a behavioral understanding, tailoring these repertoires to the specific needs and requirements of the therapy relationship to maximize the power and potential of the therapy experience.</a:t>
            </a:r>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076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8659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5699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4923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3978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6116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8474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So one way of understanding</a:t>
            </a:r>
            <a:r>
              <a:rPr lang="en-US" baseline="0" dirty="0" smtClean="0"/>
              <a:t> FAP is to say that FAP teaches awareness, courage, and love, as three broad repertoires that are, well, sort of fundamental to human intimacy, and interpersonal relationships in general, but also, we believe, even more than that.  Living from the perspective of awareness courage and love really allows people to be their best selves, really allows people to reach their full potential as human beings.</a:t>
            </a:r>
          </a:p>
          <a:p>
            <a:endParaRPr lang="en-US" baseline="0" dirty="0" smtClean="0"/>
          </a:p>
          <a:p>
            <a:r>
              <a:rPr lang="en-US" baseline="0" dirty="0" smtClean="0"/>
              <a:t>And a behavioral theory, and a behavioral way of looking at all of this, really holds all of this together.  You can say that being a FAP therapist involves cultivating these broad repertoires of awareness, courage, and love, and then – with a behavioral understanding, tailoring these repertoires to the specific needs and requirements of the therapy relationship to maximize the power and potential of the therapy experience.</a:t>
            </a:r>
            <a:endParaRPr lang="en-US" dirty="0"/>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8793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24599-6E2D-416D-A3B4-7BA9EC177B10}"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216284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4599-6E2D-416D-A3B4-7BA9EC177B10}"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5336583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734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8409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639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746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4730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1357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9853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6048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1512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4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4599-6E2D-416D-A3B4-7BA9EC177B10}"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33050941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41650791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28866010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30873110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3150369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6664333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31229292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98639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2158472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29110056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373093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83455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49D04">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49D04">
                    <a:lumMod val="60000"/>
                    <a:lumOff val="40000"/>
                  </a:srgbClr>
                </a:solidFill>
                <a:latin typeface="Arial"/>
              </a:rPr>
              <a:t>”</a:t>
            </a:r>
          </a:p>
        </p:txBody>
      </p:sp>
    </p:spTree>
    <p:extLst>
      <p:ext uri="{BB962C8B-B14F-4D97-AF65-F5344CB8AC3E}">
        <p14:creationId xmlns:p14="http://schemas.microsoft.com/office/powerpoint/2010/main" val="2855658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40446000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49D04">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49D04">
                    <a:lumMod val="60000"/>
                    <a:lumOff val="40000"/>
                  </a:srgbClr>
                </a:solidFill>
                <a:latin typeface="Arial"/>
              </a:rPr>
              <a:t>”</a:t>
            </a:r>
          </a:p>
        </p:txBody>
      </p:sp>
    </p:spTree>
    <p:extLst>
      <p:ext uri="{BB962C8B-B14F-4D97-AF65-F5344CB8AC3E}">
        <p14:creationId xmlns:p14="http://schemas.microsoft.com/office/powerpoint/2010/main" val="37066974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23160115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37313342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7144859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EBAC6C-1088-4836-8BAD-2D608F4C70E9}" type="datetime1">
              <a:rPr lang="en-US">
                <a:solidFill>
                  <a:prstClr val="black">
                    <a:tint val="75000"/>
                  </a:prstClr>
                </a:solidFill>
              </a:rPr>
              <a:pPr>
                <a:def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111B54-0969-430D-9DD3-14ED9CBB20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388521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672D87-B49C-47BE-A2D1-AD15A634F1A2}" type="datetime1">
              <a:rPr lang="en-US">
                <a:solidFill>
                  <a:prstClr val="black">
                    <a:tint val="75000"/>
                  </a:prstClr>
                </a:solidFill>
              </a:rPr>
              <a:pPr>
                <a:def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A15E7D-559D-43B3-B347-025B1878C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374173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02862D-10EF-4389-96A4-A56B80179B2F}" type="datetime1">
              <a:rPr lang="en-US">
                <a:solidFill>
                  <a:prstClr val="black">
                    <a:tint val="75000"/>
                  </a:prstClr>
                </a:solidFill>
              </a:rPr>
              <a:pPr>
                <a:def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4D6184-1C28-4D74-8DA3-4F89A5A182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833261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D336B6-CC0D-4167-A0B5-2E0097BFE2C4}" type="datetime1">
              <a:rPr lang="en-US">
                <a:solidFill>
                  <a:prstClr val="black">
                    <a:tint val="75000"/>
                  </a:prstClr>
                </a:solidFill>
              </a:rPr>
              <a:pPr>
                <a:defRPr/>
              </a:pPr>
              <a:t>6/19/2016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C1E105-3DCD-43F6-A382-ECD049DD3B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6294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24938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16D872-9B9D-4B75-96F5-756DE22441D6}" type="datetime1">
              <a:rPr lang="en-US">
                <a:solidFill>
                  <a:prstClr val="black">
                    <a:tint val="75000"/>
                  </a:prstClr>
                </a:solidFill>
              </a:rPr>
              <a:pPr>
                <a:defRPr/>
              </a:pPr>
              <a:t>6/19/2016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890E82-0859-48EC-97B7-C37AA36196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303706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483F2D-59BD-4EB2-BB30-B7DC65BEABFF}" type="datetime1">
              <a:rPr lang="en-US" smtClean="0">
                <a:solidFill>
                  <a:prstClr val="black">
                    <a:tint val="75000"/>
                  </a:prstClr>
                </a:solidFill>
              </a:rPr>
              <a:pPr>
                <a:def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Stockholm 2014</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5166765-8670-40D2-80D7-5B8AD77C8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469067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483F2D-59BD-4EB2-BB30-B7DC65BEABFF}" type="datetime1">
              <a:rPr lang="en-US" smtClean="0">
                <a:solidFill>
                  <a:prstClr val="black">
                    <a:tint val="75000"/>
                  </a:prstClr>
                </a:solidFill>
              </a:rPr>
              <a:pPr>
                <a:def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Stockholm 2014</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5166765-8670-40D2-80D7-5B8AD77C8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153472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E483F2D-59BD-4EB2-BB30-B7DC65BEABFF}" type="datetime1">
              <a:rPr lang="en-US" smtClean="0">
                <a:solidFill>
                  <a:prstClr val="black">
                    <a:tint val="75000"/>
                  </a:prstClr>
                </a:solidFill>
              </a:rPr>
              <a:pPr>
                <a:def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Stockholm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5166765-8670-40D2-80D7-5B8AD77C8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123951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E483F2D-59BD-4EB2-BB30-B7DC65BEABFF}" type="datetime1">
              <a:rPr lang="en-US" smtClean="0">
                <a:solidFill>
                  <a:prstClr val="black">
                    <a:tint val="75000"/>
                  </a:prstClr>
                </a:solidFill>
              </a:rPr>
              <a:pPr>
                <a:def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Stockholm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5166765-8670-40D2-80D7-5B8AD77C8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139669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483F2D-59BD-4EB2-BB30-B7DC65BEABFF}" type="datetime1">
              <a:rPr lang="en-US" smtClean="0">
                <a:solidFill>
                  <a:prstClr val="black">
                    <a:tint val="75000"/>
                  </a:prstClr>
                </a:solidFill>
              </a:rPr>
              <a:pPr>
                <a:def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Stockholm 2014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166765-8670-40D2-80D7-5B8AD77C8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52897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483F2D-59BD-4EB2-BB30-B7DC65BEABFF}" type="datetime1">
              <a:rPr lang="en-US" smtClean="0">
                <a:solidFill>
                  <a:prstClr val="black">
                    <a:tint val="75000"/>
                  </a:prstClr>
                </a:solidFill>
              </a:rPr>
              <a:pPr>
                <a:def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Stockholm 2014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166765-8670-40D2-80D7-5B8AD77C8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405548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Text and Media Clip">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p:txBody>
          <a:bodyPr/>
          <a:lstStyle/>
          <a:p>
            <a:pPr>
              <a:defRPr/>
            </a:pPr>
            <a:fld id="{9E483F2D-59BD-4EB2-BB30-B7DC65BEABFF}" type="datetime1">
              <a:rPr lang="en-US" smtClean="0">
                <a:solidFill>
                  <a:prstClr val="black">
                    <a:tint val="75000"/>
                  </a:prstClr>
                </a:solidFill>
              </a:rPr>
              <a:pPr>
                <a:def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Stockholm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5166765-8670-40D2-80D7-5B8AD77C8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959755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015A28C3-1B5F-4415-8028-6A430654A039}" type="datetimeFigureOut">
              <a:rPr lang="en-US">
                <a:solidFill>
                  <a:prstClr val="black">
                    <a:tint val="75000"/>
                  </a:prstClr>
                </a:solidFill>
              </a:rPr>
              <a:pPr>
                <a:defRPr/>
              </a:pPr>
              <a:t>6/19/2016</a:t>
            </a:fld>
            <a:endParaRPr lang="en-US">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FFE7CE-3298-4951-9597-E395D5E03A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28956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97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12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87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12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96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95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4599-6E2D-416D-A3B4-7BA9EC177B10}"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348186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097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41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81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lstStyle/>
          <a:p>
            <a:pPr lvl="0"/>
            <a:r>
              <a:rPr lang="en-US" noProof="0" smtClean="0"/>
              <a:t>Click icon to add SmartArt graphic</a:t>
            </a:r>
          </a:p>
        </p:txBody>
      </p:sp>
      <p:sp>
        <p:nvSpPr>
          <p:cNvPr id="4" name="Rectangle 7"/>
          <p:cNvSpPr>
            <a:spLocks noGrp="1" noChangeArrowheads="1"/>
          </p:cNvSpPr>
          <p:nvPr>
            <p:ph type="dt" sz="half" idx="10"/>
          </p:nvPr>
        </p:nvSpPr>
        <p:spPr>
          <a:ln/>
        </p:spPr>
        <p:txBody>
          <a:bodyPr/>
          <a:lstStyle>
            <a:lvl1pPr>
              <a:defRPr/>
            </a:lvl1pPr>
          </a:lstStyle>
          <a:p>
            <a:pPr>
              <a:defRPr/>
            </a:pPr>
            <a:fld id="{3641805F-E412-42FB-8481-EF36A4E40842}" type="datetimeFigureOut">
              <a:rPr lang="en-US">
                <a:solidFill>
                  <a:prstClr val="black">
                    <a:tint val="75000"/>
                  </a:prstClr>
                </a:solidFill>
              </a:rPr>
              <a:pPr>
                <a:defRPr/>
              </a:pPr>
              <a:t>6/19/2016</a:t>
            </a:fld>
            <a:endParaRPr lang="en-US">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BA3F384-70F5-4240-ABBD-7F197B1BE7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1410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41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23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62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465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372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4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4599-6E2D-416D-A3B4-7BA9EC177B10}"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4094958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582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62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604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301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2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697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3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711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79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15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24599-6E2D-416D-A3B4-7BA9EC177B10}"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1749282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11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382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99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30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68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782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30132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79625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37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09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D24599-6E2D-416D-A3B4-7BA9EC177B10}" type="datetimeFigureOut">
              <a:rPr lang="en-US" smtClean="0"/>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1709359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003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3980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096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36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221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417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DF88E-9AD7-450B-9077-956C1F3D1582}"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4953B-5D3F-4177-BA78-89ED575D7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47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lstStyle/>
          <a:p>
            <a:pPr lvl="0"/>
            <a:r>
              <a:rPr lang="en-US" noProof="0" smtClean="0"/>
              <a:t>Click icon to add SmartArt graphic</a:t>
            </a:r>
          </a:p>
        </p:txBody>
      </p:sp>
      <p:sp>
        <p:nvSpPr>
          <p:cNvPr id="4" name="Rectangle 7"/>
          <p:cNvSpPr>
            <a:spLocks noGrp="1" noChangeArrowheads="1"/>
          </p:cNvSpPr>
          <p:nvPr>
            <p:ph type="dt" sz="half" idx="10"/>
          </p:nvPr>
        </p:nvSpPr>
        <p:spPr>
          <a:ln/>
        </p:spPr>
        <p:txBody>
          <a:bodyPr/>
          <a:lstStyle>
            <a:lvl1pPr>
              <a:defRPr/>
            </a:lvl1pPr>
          </a:lstStyle>
          <a:p>
            <a:pPr>
              <a:defRPr/>
            </a:pPr>
            <a:fld id="{3641805F-E412-42FB-8481-EF36A4E40842}" type="datetimeFigureOut">
              <a:rPr lang="en-US">
                <a:solidFill>
                  <a:prstClr val="black">
                    <a:tint val="75000"/>
                  </a:prstClr>
                </a:solidFill>
              </a:rPr>
              <a:pPr>
                <a:defRPr/>
              </a:pPr>
              <a:t>6/19/2016</a:t>
            </a:fld>
            <a:endParaRPr lang="en-US">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BA3F384-70F5-4240-ABBD-7F197B1BE7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3400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808968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48278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D24599-6E2D-416D-A3B4-7BA9EC177B10}" type="datetimeFigureOut">
              <a:rPr lang="en-US" smtClean="0"/>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1200967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53170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691808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232255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862045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308300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310567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322391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9485565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5346842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pic>
        <p:nvPicPr>
          <p:cNvPr id="5" name="Picture 3"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2773" name="Rectangle 5"/>
          <p:cNvSpPr>
            <a:spLocks noGrp="1" noChangeArrowheads="1"/>
          </p:cNvSpPr>
          <p:nvPr>
            <p:ph type="ctrTitle"/>
          </p:nvPr>
        </p:nvSpPr>
        <p:spPr>
          <a:xfrm>
            <a:off x="1143000" y="1981200"/>
            <a:ext cx="7772400" cy="1143000"/>
          </a:xfrm>
        </p:spPr>
        <p:txBody>
          <a:bodyPr/>
          <a:lstStyle>
            <a:lvl1pPr>
              <a:defRPr/>
            </a:lvl1pPr>
          </a:lstStyle>
          <a:p>
            <a:r>
              <a:rPr lang="en-US" smtClean="0"/>
              <a:t>Click to edit Master title style</a:t>
            </a:r>
            <a:endParaRPr lang="en-US"/>
          </a:p>
        </p:txBody>
      </p:sp>
      <p:sp>
        <p:nvSpPr>
          <p:cNvPr id="3277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fld id="{07EAC4E4-3AB1-421F-8D43-301D4804CEF1}" type="datetimeFigureOut">
              <a:rPr lang="en-US">
                <a:solidFill>
                  <a:srgbClr val="2A3D7A"/>
                </a:solidFill>
              </a:rPr>
              <a:pPr>
                <a:defRPr/>
              </a:pPr>
              <a:t>6/19/2016</a:t>
            </a:fld>
            <a:endParaRPr lang="en-US">
              <a:solidFill>
                <a:srgbClr val="2A3D7A"/>
              </a:solidFill>
            </a:endParaRPr>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2A3D7A"/>
              </a:solidFill>
            </a:endParaRPr>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B06843DC-69EC-45BD-9622-ADA9A287CF18}"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7770943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4599-6E2D-416D-A3B4-7BA9EC177B10}" type="datetimeFigureOut">
              <a:rPr lang="en-US" smtClean="0"/>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4069236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015A28C3-1B5F-4415-8028-6A430654A039}"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FFE7CE-3298-4951-9597-E395D5E03A1E}"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257448496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1DA80519-1D48-48AC-AFF6-10A4C94102AE}"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A8BCDFD-623E-43DD-9F64-62A0982AC9B8}"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53509390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10185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10185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D1BE4987-58CC-4F12-B73F-35E2EE4691D3}"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A39B4AA-A137-4884-853D-C01A3B4F4415}"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95915800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0DE9E5CF-E0BB-4BCB-AD8A-EBBDCA1BF4EA}" type="datetimeFigureOut">
              <a:rPr lang="en-US">
                <a:solidFill>
                  <a:srgbClr val="2A3D7A"/>
                </a:solidFill>
              </a:rPr>
              <a:pPr>
                <a:defRPr/>
              </a:pPr>
              <a:t>6/19/2016</a:t>
            </a:fld>
            <a:endParaRPr lang="en-US">
              <a:solidFill>
                <a:srgbClr val="2A3D7A"/>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40BABAD6-04EA-4AD7-BC14-651291582CC5}"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08756110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CBC1F332-8449-43D6-9920-7762D4A690F2}" type="datetimeFigureOut">
              <a:rPr lang="en-US">
                <a:solidFill>
                  <a:srgbClr val="2A3D7A"/>
                </a:solidFill>
              </a:rPr>
              <a:pPr>
                <a:defRPr/>
              </a:pPr>
              <a:t>6/19/2016</a:t>
            </a:fld>
            <a:endParaRPr lang="en-US">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F8D03E0-4D42-46D6-910E-77F833C95BCA}"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76130196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E84E1D0E-F33B-4556-9B5C-3E325E041235}" type="datetimeFigureOut">
              <a:rPr lang="en-US">
                <a:solidFill>
                  <a:srgbClr val="2A3D7A"/>
                </a:solidFill>
              </a:rPr>
              <a:pPr>
                <a:defRPr/>
              </a:pPr>
              <a:t>6/19/2016</a:t>
            </a:fld>
            <a:endParaRPr lang="en-US">
              <a:solidFill>
                <a:srgbClr val="2A3D7A"/>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EAFD1DD-2707-4888-9FF8-37ED839506B3}"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228411609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2FBF8C72-A4C2-4CB0-88B4-8B3032D7787C}"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2B8C827-C114-4745-9611-E1EA526564DC}"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11525151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BC217ADA-8F9C-4B5C-9A1F-02B071E60697}"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9E9F32F-2EBE-4598-802A-1851A4499C78}"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31483131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02DB55DD-0922-4565-A29D-11D63339B4B7}"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0F0ADA8-0C83-4531-B150-A7443A2877EE}"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3951099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838200"/>
            <a:ext cx="2062162"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838200"/>
            <a:ext cx="6034088"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1A6AEE53-8260-4AEE-84D5-E1CBA3F27F22}"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5DEA3C9-A8B0-48E1-A8D2-EF4312F4A053}"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2513154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4599-6E2D-416D-A3B4-7BA9EC177B10}"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32778975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838200"/>
            <a:ext cx="8248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10185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10185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ED7C9BD8-EB15-4965-AAFC-EBFCF14EA891}"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90A398C-2810-4991-9582-89B033064710}"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03271932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0" y="838200"/>
            <a:ext cx="82486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101850"/>
            <a:ext cx="8229600" cy="4114800"/>
          </a:xfrm>
        </p:spPr>
        <p:txBody>
          <a:bodyPr/>
          <a:lstStyle/>
          <a:p>
            <a:pPr lvl="0"/>
            <a:r>
              <a:rPr lang="en-US" noProof="0" smtClean="0"/>
              <a:t>Click icon to add table</a:t>
            </a:r>
          </a:p>
        </p:txBody>
      </p:sp>
      <p:sp>
        <p:nvSpPr>
          <p:cNvPr id="4" name="Rectangle 7"/>
          <p:cNvSpPr>
            <a:spLocks noGrp="1" noChangeArrowheads="1"/>
          </p:cNvSpPr>
          <p:nvPr>
            <p:ph type="dt" sz="half" idx="10"/>
          </p:nvPr>
        </p:nvSpPr>
        <p:spPr>
          <a:ln/>
        </p:spPr>
        <p:txBody>
          <a:bodyPr/>
          <a:lstStyle>
            <a:lvl1pPr>
              <a:defRPr/>
            </a:lvl1pPr>
          </a:lstStyle>
          <a:p>
            <a:pPr>
              <a:defRPr/>
            </a:pPr>
            <a:fld id="{3F3C5592-55F1-4F85-B15D-107EFF1A52E0}"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7361BCC-D8B1-4306-8988-A2FC65219996}"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96234783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0" y="838200"/>
            <a:ext cx="824865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C8784FA5-E0B9-45AD-86F9-F827AB264EAD}" type="datetimeFigureOut">
              <a:rPr lang="en-US">
                <a:solidFill>
                  <a:srgbClr val="2A3D7A"/>
                </a:solidFill>
              </a:rPr>
              <a:pPr>
                <a:defRPr/>
              </a:pPr>
              <a:t>6/19/2016</a:t>
            </a:fld>
            <a:endParaRPr lang="en-US">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80D529F-C5AD-4EAE-8903-8E4A346A132A}"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1435046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665CE715-B832-4785-AA6A-7579D4D4BAF3}" type="datetimeFigureOut">
              <a:rPr lang="en-US">
                <a:solidFill>
                  <a:srgbClr val="2A3D7A"/>
                </a:solidFill>
              </a:rPr>
              <a:pPr>
                <a:defRPr/>
              </a:pPr>
              <a:t>6/19/2016</a:t>
            </a:fld>
            <a:endParaRPr lang="en-US">
              <a:solidFill>
                <a:srgbClr val="2A3D7A"/>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2A3D7A"/>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4B7DE90D-C33D-4C54-9B1A-F94F5D41C421}"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4837925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pic>
        <p:nvPicPr>
          <p:cNvPr id="5" name="Picture 3"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2773" name="Rectangle 5"/>
          <p:cNvSpPr>
            <a:spLocks noGrp="1" noChangeArrowheads="1"/>
          </p:cNvSpPr>
          <p:nvPr>
            <p:ph type="ctrTitle"/>
          </p:nvPr>
        </p:nvSpPr>
        <p:spPr>
          <a:xfrm>
            <a:off x="1143000" y="1981200"/>
            <a:ext cx="7772400" cy="1143000"/>
          </a:xfrm>
        </p:spPr>
        <p:txBody>
          <a:bodyPr/>
          <a:lstStyle>
            <a:lvl1pPr>
              <a:defRPr/>
            </a:lvl1pPr>
          </a:lstStyle>
          <a:p>
            <a:r>
              <a:rPr lang="en-US" smtClean="0"/>
              <a:t>Click to edit Master title style</a:t>
            </a:r>
            <a:endParaRPr lang="en-US"/>
          </a:p>
        </p:txBody>
      </p:sp>
      <p:sp>
        <p:nvSpPr>
          <p:cNvPr id="3277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fld id="{07EAC4E4-3AB1-421F-8D43-301D4804CEF1}" type="datetimeFigureOut">
              <a:rPr lang="en-US">
                <a:solidFill>
                  <a:srgbClr val="2A3D7A"/>
                </a:solidFill>
              </a:rPr>
              <a:pPr>
                <a:defRPr/>
              </a:pPr>
              <a:t>6/19/2016</a:t>
            </a:fld>
            <a:endParaRPr lang="en-US">
              <a:solidFill>
                <a:srgbClr val="2A3D7A"/>
              </a:solidFill>
            </a:endParaRPr>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2A3D7A"/>
              </a:solidFill>
            </a:endParaRPr>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B06843DC-69EC-45BD-9622-ADA9A287CF18}"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44125535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015A28C3-1B5F-4415-8028-6A430654A039}"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FFE7CE-3298-4951-9597-E395D5E03A1E}"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93305700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1DA80519-1D48-48AC-AFF6-10A4C94102AE}"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A8BCDFD-623E-43DD-9F64-62A0982AC9B8}"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4106446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10185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10185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D1BE4987-58CC-4F12-B73F-35E2EE4691D3}"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A39B4AA-A137-4884-853D-C01A3B4F4415}"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22732040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0DE9E5CF-E0BB-4BCB-AD8A-EBBDCA1BF4EA}" type="datetimeFigureOut">
              <a:rPr lang="en-US">
                <a:solidFill>
                  <a:srgbClr val="2A3D7A"/>
                </a:solidFill>
              </a:rPr>
              <a:pPr>
                <a:defRPr/>
              </a:pPr>
              <a:t>6/19/2016</a:t>
            </a:fld>
            <a:endParaRPr lang="en-US">
              <a:solidFill>
                <a:srgbClr val="2A3D7A"/>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40BABAD6-04EA-4AD7-BC14-651291582CC5}"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61870071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CBC1F332-8449-43D6-9920-7762D4A690F2}" type="datetimeFigureOut">
              <a:rPr lang="en-US">
                <a:solidFill>
                  <a:srgbClr val="2A3D7A"/>
                </a:solidFill>
              </a:rPr>
              <a:pPr>
                <a:defRPr/>
              </a:pPr>
              <a:t>6/19/2016</a:t>
            </a:fld>
            <a:endParaRPr lang="en-US">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F8D03E0-4D42-46D6-910E-77F833C95BCA}"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4110928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4599-6E2D-416D-A3B4-7BA9EC177B10}"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4361D-5BEA-40C8-8E1C-187006BB19B9}" type="slidenum">
              <a:rPr lang="en-US" smtClean="0"/>
              <a:t>‹#›</a:t>
            </a:fld>
            <a:endParaRPr lang="en-US"/>
          </a:p>
        </p:txBody>
      </p:sp>
    </p:spTree>
    <p:extLst>
      <p:ext uri="{BB962C8B-B14F-4D97-AF65-F5344CB8AC3E}">
        <p14:creationId xmlns:p14="http://schemas.microsoft.com/office/powerpoint/2010/main" val="15135902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E84E1D0E-F33B-4556-9B5C-3E325E041235}" type="datetimeFigureOut">
              <a:rPr lang="en-US">
                <a:solidFill>
                  <a:srgbClr val="2A3D7A"/>
                </a:solidFill>
              </a:rPr>
              <a:pPr>
                <a:defRPr/>
              </a:pPr>
              <a:t>6/19/2016</a:t>
            </a:fld>
            <a:endParaRPr lang="en-US">
              <a:solidFill>
                <a:srgbClr val="2A3D7A"/>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EAFD1DD-2707-4888-9FF8-37ED839506B3}"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25665904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2FBF8C72-A4C2-4CB0-88B4-8B3032D7787C}"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2B8C827-C114-4745-9611-E1EA526564DC}"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411982124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BC217ADA-8F9C-4B5C-9A1F-02B071E60697}"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9E9F32F-2EBE-4598-802A-1851A4499C78}"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205500287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02DB55DD-0922-4565-A29D-11D63339B4B7}"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0F0ADA8-0C83-4531-B150-A7443A2877EE}"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224699077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838200"/>
            <a:ext cx="2062162"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838200"/>
            <a:ext cx="6034088"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1A6AEE53-8260-4AEE-84D5-E1CBA3F27F22}"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5DEA3C9-A8B0-48E1-A8D2-EF4312F4A053}"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202690297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838200"/>
            <a:ext cx="8248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10185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10185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ED7C9BD8-EB15-4965-AAFC-EBFCF14EA891}" type="datetimeFigureOut">
              <a:rPr lang="en-US">
                <a:solidFill>
                  <a:srgbClr val="2A3D7A"/>
                </a:solidFill>
              </a:rPr>
              <a:pPr>
                <a:defRPr/>
              </a:pPr>
              <a:t>6/19/2016</a:t>
            </a:fld>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90A398C-2810-4991-9582-89B033064710}"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66426313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0" y="838200"/>
            <a:ext cx="82486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101850"/>
            <a:ext cx="8229600" cy="4114800"/>
          </a:xfrm>
        </p:spPr>
        <p:txBody>
          <a:bodyPr/>
          <a:lstStyle/>
          <a:p>
            <a:pPr lvl="0"/>
            <a:r>
              <a:rPr lang="en-US" noProof="0" smtClean="0"/>
              <a:t>Click icon to add table</a:t>
            </a:r>
          </a:p>
        </p:txBody>
      </p:sp>
      <p:sp>
        <p:nvSpPr>
          <p:cNvPr id="4" name="Rectangle 7"/>
          <p:cNvSpPr>
            <a:spLocks noGrp="1" noChangeArrowheads="1"/>
          </p:cNvSpPr>
          <p:nvPr>
            <p:ph type="dt" sz="half" idx="10"/>
          </p:nvPr>
        </p:nvSpPr>
        <p:spPr>
          <a:ln/>
        </p:spPr>
        <p:txBody>
          <a:bodyPr/>
          <a:lstStyle>
            <a:lvl1pPr>
              <a:defRPr/>
            </a:lvl1pPr>
          </a:lstStyle>
          <a:p>
            <a:pPr>
              <a:defRPr/>
            </a:pPr>
            <a:fld id="{3F3C5592-55F1-4F85-B15D-107EFF1A52E0}" type="datetimeFigureOut">
              <a:rPr lang="en-US">
                <a:solidFill>
                  <a:srgbClr val="2A3D7A"/>
                </a:solidFill>
              </a:rPr>
              <a:pPr>
                <a:defRPr/>
              </a:pPr>
              <a:t>6/19/2016</a:t>
            </a:fld>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7361BCC-D8B1-4306-8988-A2FC65219996}"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100380160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0" y="838200"/>
            <a:ext cx="824865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C8784FA5-E0B9-45AD-86F9-F827AB264EAD}" type="datetimeFigureOut">
              <a:rPr lang="en-US">
                <a:solidFill>
                  <a:srgbClr val="2A3D7A"/>
                </a:solidFill>
              </a:rPr>
              <a:pPr>
                <a:defRPr/>
              </a:pPr>
              <a:t>6/19/2016</a:t>
            </a:fld>
            <a:endParaRPr lang="en-US">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80D529F-C5AD-4EAE-8903-8E4A346A132A}"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52216826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665CE715-B832-4785-AA6A-7579D4D4BAF3}" type="datetimeFigureOut">
              <a:rPr lang="en-US">
                <a:solidFill>
                  <a:srgbClr val="2A3D7A"/>
                </a:solidFill>
              </a:rPr>
              <a:pPr>
                <a:defRPr/>
              </a:pPr>
              <a:t>6/19/2016</a:t>
            </a:fld>
            <a:endParaRPr lang="en-US">
              <a:solidFill>
                <a:srgbClr val="2A3D7A"/>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2A3D7A"/>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4B7DE90D-C33D-4C54-9B1A-F94F5D41C421}"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27588907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1A7AB-796B-B34B-806E-0EBAD058218A}"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ED20B-09C6-2840-8388-54E40D548A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5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heme" Target="../theme/theme10.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1.jpeg"/><Relationship Id="rId2" Type="http://schemas.openxmlformats.org/officeDocument/2006/relationships/slideLayout" Target="../slideLayouts/slideLayout70.xml"/><Relationship Id="rId16" Type="http://schemas.openxmlformats.org/officeDocument/2006/relationships/theme" Target="../theme/theme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2.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image" Target="../media/image1.jpeg"/><Relationship Id="rId2" Type="http://schemas.openxmlformats.org/officeDocument/2006/relationships/slideLayout" Target="../slideLayouts/slideLayout85.xml"/><Relationship Id="rId16" Type="http://schemas.openxmlformats.org/officeDocument/2006/relationships/theme" Target="../theme/theme8.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4599-6E2D-416D-A3B4-7BA9EC177B10}" type="datetimeFigureOut">
              <a:rPr lang="en-US" smtClean="0"/>
              <a:t>6/19/2016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4361D-5BEA-40C8-8E1C-187006BB19B9}" type="slidenum">
              <a:rPr lang="en-US" smtClean="0"/>
              <a:t>‹#›</a:t>
            </a:fld>
            <a:endParaRPr lang="en-US"/>
          </a:p>
        </p:txBody>
      </p:sp>
    </p:spTree>
    <p:extLst>
      <p:ext uri="{BB962C8B-B14F-4D97-AF65-F5344CB8AC3E}">
        <p14:creationId xmlns:p14="http://schemas.microsoft.com/office/powerpoint/2010/main" val="708013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202D9E-E017-49A9-9FEA-0C635E0C6135}"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28D9CD9-05E9-44CD-8003-BFE4E77C4B89}" type="slidenum">
              <a:rPr lang="en-US" smtClean="0">
                <a:solidFill>
                  <a:srgbClr val="549D04"/>
                </a:solidFill>
              </a:rPr>
              <a:pPr/>
              <a:t>‹#›</a:t>
            </a:fld>
            <a:endParaRPr lang="en-US">
              <a:solidFill>
                <a:srgbClr val="549D04"/>
              </a:solidFill>
            </a:endParaRPr>
          </a:p>
        </p:txBody>
      </p:sp>
    </p:spTree>
    <p:extLst>
      <p:ext uri="{BB962C8B-B14F-4D97-AF65-F5344CB8AC3E}">
        <p14:creationId xmlns:p14="http://schemas.microsoft.com/office/powerpoint/2010/main" val="74830566"/>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9E483F2D-59BD-4EB2-BB30-B7DC65BEABFF}" type="datetime1">
              <a:rPr lang="en-US">
                <a:solidFill>
                  <a:prstClr val="black">
                    <a:tint val="75000"/>
                  </a:prstClr>
                </a:solidFill>
                <a:latin typeface="Verdana" pitchFamily="34" charset="0"/>
                <a:ea typeface="ＭＳ Ｐゴシック" pitchFamily="34" charset="-128"/>
              </a:rPr>
              <a:pPr eaLnBrk="0" fontAlgn="base" hangingPunct="0">
                <a:spcBef>
                  <a:spcPct val="0"/>
                </a:spcBef>
                <a:spcAft>
                  <a:spcPct val="0"/>
                </a:spcAft>
                <a:defRPr/>
              </a:pPr>
              <a:t>6/19/2016</a:t>
            </a:fld>
            <a:endParaRPr lang="en-US">
              <a:solidFill>
                <a:prstClr val="black">
                  <a:tint val="75000"/>
                </a:prstClr>
              </a:solidFill>
              <a:latin typeface="Verdana" pitchFamily="34"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dirty="0" smtClean="0">
                <a:solidFill>
                  <a:prstClr val="black">
                    <a:tint val="75000"/>
                  </a:prstClr>
                </a:solidFill>
                <a:latin typeface="Verdana" pitchFamily="34" charset="0"/>
                <a:ea typeface="ＭＳ Ｐゴシック" pitchFamily="34" charset="-128"/>
              </a:rPr>
              <a:t>Stockholm 2014</a:t>
            </a:r>
            <a:endParaRPr lang="en-US" dirty="0">
              <a:solidFill>
                <a:prstClr val="black">
                  <a:tint val="75000"/>
                </a:prstClr>
              </a:solidFill>
              <a:latin typeface="Verdana" pitchFamily="34" charset="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B5166765-8670-40D2-80D7-5B8AD77C8AA3}" type="slidenum">
              <a:rPr lang="en-US">
                <a:solidFill>
                  <a:prstClr val="black">
                    <a:tint val="75000"/>
                  </a:prstClr>
                </a:solidFill>
                <a:latin typeface="Verdana" pitchFamily="34" charset="0"/>
                <a:ea typeface="ＭＳ Ｐゴシック" pitchFamily="34" charset="-128"/>
              </a:rPr>
              <a:pPr eaLnBrk="0" fontAlgn="base" hangingPunct="0">
                <a:spcBef>
                  <a:spcPct val="0"/>
                </a:spcBef>
                <a:spcAft>
                  <a:spcPct val="0"/>
                </a:spcAft>
                <a:defRPr/>
              </a:pPr>
              <a:t>‹#›</a:t>
            </a:fld>
            <a:endParaRPr lang="en-US">
              <a:solidFill>
                <a:prstClr val="black">
                  <a:tint val="75000"/>
                </a:prstClr>
              </a:solidFill>
              <a:latin typeface="Verdana" pitchFamily="34" charset="0"/>
              <a:ea typeface="ＭＳ Ｐゴシック" pitchFamily="34" charset="-128"/>
            </a:endParaRPr>
          </a:p>
        </p:txBody>
      </p:sp>
    </p:spTree>
    <p:extLst>
      <p:ext uri="{BB962C8B-B14F-4D97-AF65-F5344CB8AC3E}">
        <p14:creationId xmlns:p14="http://schemas.microsoft.com/office/powerpoint/2010/main" val="38558129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F88E-9AD7-450B-9077-956C1F3D1582}" type="datetimeFigureOut">
              <a:rPr lang="en-US" smtClean="0">
                <a:solidFill>
                  <a:prstClr val="black">
                    <a:tint val="75000"/>
                  </a:prstClr>
                </a:solidFill>
                <a:ea typeface="ＭＳ Ｐゴシック" pitchFamily="34" charset="-128"/>
              </a:rPr>
              <a:pPr/>
              <a:t>6/19/2016</a:t>
            </a:fld>
            <a:endParaRPr lang="en-US">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4953B-5D3F-4177-BA78-89ED575D7A40}" type="slidenum">
              <a:rPr lang="en-US" smtClean="0">
                <a:solidFill>
                  <a:prstClr val="black">
                    <a:tint val="75000"/>
                  </a:prstClr>
                </a:solidFill>
                <a:ea typeface="ＭＳ Ｐゴシック" pitchFamily="34" charset="-128"/>
              </a:rPr>
              <a:pPr/>
              <a:t>‹#›</a:t>
            </a:fld>
            <a:endParaRPr lang="en-US">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731492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57BFE-C80E-4199-92A8-E4E19815DB1D}"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35988-85C0-4137-A58B-335C4C2C44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1385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7E303-B238-401A-9429-EB3DBF0B72BC}" type="datetimeFigureOut">
              <a:rPr lang="en-US" smtClean="0">
                <a:solidFill>
                  <a:prstClr val="black">
                    <a:tint val="75000"/>
                  </a:prstClr>
                </a:solidFill>
              </a:rPr>
              <a:pPr/>
              <a:t>6/19/2016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4AF67-6238-4653-94B0-2F4537091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3751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F88E-9AD7-450B-9077-956C1F3D1582}" type="datetimeFigureOut">
              <a:rPr lang="en-US" smtClean="0">
                <a:solidFill>
                  <a:prstClr val="black">
                    <a:tint val="75000"/>
                  </a:prstClr>
                </a:solidFill>
                <a:ea typeface="ＭＳ Ｐゴシック" pitchFamily="34" charset="-128"/>
              </a:rPr>
              <a:pPr/>
              <a:t>6/19/2016</a:t>
            </a:fld>
            <a:endParaRPr lang="en-US">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4953B-5D3F-4177-BA78-89ED575D7A40}" type="slidenum">
              <a:rPr lang="en-US" smtClean="0">
                <a:solidFill>
                  <a:prstClr val="black">
                    <a:tint val="75000"/>
                  </a:prstClr>
                </a:solidFill>
                <a:ea typeface="ＭＳ Ｐゴシック" pitchFamily="34" charset="-128"/>
              </a:rPr>
              <a:pPr/>
              <a:t>‹#›</a:t>
            </a:fld>
            <a:endParaRPr lang="en-US">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129982609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2013-86D0-4CE5-9FAC-4639C892F053}" type="datetimeFigureOut">
              <a:rPr lang="pt-BR" smtClean="0">
                <a:solidFill>
                  <a:prstClr val="black">
                    <a:tint val="75000"/>
                  </a:prstClr>
                </a:solidFill>
              </a:rPr>
              <a:pPr/>
              <a:t>19/06/2016</a:t>
            </a:fld>
            <a:endParaRPr lang="pt-B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8C228-9939-4620-8C99-24EFDFC8068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023608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4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48" name="Rectangle 4" descr="Stationery"/>
          <p:cNvSpPr>
            <a:spLocks noChangeArrowheads="1"/>
          </p:cNvSpPr>
          <p:nvPr/>
        </p:nvSpPr>
        <p:spPr bwMode="auto">
          <a:xfrm>
            <a:off x="457200" y="0"/>
            <a:ext cx="1219200" cy="762000"/>
          </a:xfrm>
          <a:prstGeom prst="rect">
            <a:avLst/>
          </a:prstGeom>
          <a:blipFill dpi="0" rotWithShape="0">
            <a:blip r:embed="rId17" cstate="print"/>
            <a:srcRect/>
            <a:tile tx="0" ty="0" sx="100000" sy="100000" flip="none" algn="tl"/>
          </a:blip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49" name="Rectangle 5" descr="Stationery"/>
          <p:cNvSpPr>
            <a:spLocks noChangeArrowheads="1"/>
          </p:cNvSpPr>
          <p:nvPr/>
        </p:nvSpPr>
        <p:spPr bwMode="auto">
          <a:xfrm>
            <a:off x="0" y="0"/>
            <a:ext cx="457200" cy="6858000"/>
          </a:xfrm>
          <a:prstGeom prst="rect">
            <a:avLst/>
          </a:prstGeom>
          <a:blipFill dpi="0" rotWithShape="0">
            <a:blip r:embed="rId17" cstate="print"/>
            <a:srcRect/>
            <a:tile tx="0" ty="0" sx="100000" sy="100000" flip="none" algn="tl"/>
          </a:blip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1030" name="Rectangle 6"/>
          <p:cNvSpPr>
            <a:spLocks noGrp="1" noChangeArrowheads="1"/>
          </p:cNvSpPr>
          <p:nvPr>
            <p:ph type="title"/>
          </p:nvPr>
        </p:nvSpPr>
        <p:spPr bwMode="auto">
          <a:xfrm>
            <a:off x="590550" y="838200"/>
            <a:ext cx="824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75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auto">
              <a:spcBef>
                <a:spcPct val="0"/>
              </a:spcBef>
              <a:spcAft>
                <a:spcPts val="0"/>
              </a:spcAft>
              <a:defRPr>
                <a:solidFill>
                  <a:schemeClr val="tx2"/>
                </a:solidFill>
                <a:latin typeface="Times New Roman" pitchFamily="18" charset="0"/>
                <a:ea typeface="ＭＳ Ｐゴシック" charset="-128"/>
                <a:cs typeface="+mn-cs"/>
              </a:defRPr>
            </a:lvl1pPr>
          </a:lstStyle>
          <a:p>
            <a:pPr>
              <a:defRPr/>
            </a:pPr>
            <a:fld id="{211FBDC5-DC8D-4B5E-9E18-6AE3ADFF0F08}" type="datetimeFigureOut">
              <a:rPr lang="en-US">
                <a:solidFill>
                  <a:srgbClr val="2A3D7A"/>
                </a:solidFill>
              </a:rPr>
              <a:pPr>
                <a:defRPr/>
              </a:pPr>
              <a:t>6/19/2016</a:t>
            </a:fld>
            <a:endParaRPr lang="en-US">
              <a:solidFill>
                <a:srgbClr val="2A3D7A"/>
              </a:solidFill>
            </a:endParaRPr>
          </a:p>
        </p:txBody>
      </p:sp>
      <p:sp>
        <p:nvSpPr>
          <p:cNvPr id="3175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ct val="0"/>
              </a:spcBef>
              <a:spcAft>
                <a:spcPts val="0"/>
              </a:spcAft>
              <a:defRPr>
                <a:solidFill>
                  <a:schemeClr val="tx2"/>
                </a:solidFill>
                <a:latin typeface="Times New Roman" pitchFamily="18" charset="0"/>
                <a:ea typeface="ＭＳ Ｐゴシック" charset="-128"/>
                <a:cs typeface="+mn-cs"/>
              </a:defRPr>
            </a:lvl1pPr>
          </a:lstStyle>
          <a:p>
            <a:pPr>
              <a:defRPr/>
            </a:pPr>
            <a:endParaRPr lang="en-US">
              <a:solidFill>
                <a:srgbClr val="2A3D7A"/>
              </a:solidFill>
            </a:endParaRPr>
          </a:p>
        </p:txBody>
      </p:sp>
      <p:pic>
        <p:nvPicPr>
          <p:cNvPr id="1033" name="Picture 9" descr="anabn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5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ct val="0"/>
              </a:spcBef>
              <a:spcAft>
                <a:spcPts val="0"/>
              </a:spcAft>
              <a:defRPr sz="2400">
                <a:solidFill>
                  <a:schemeClr val="tx2"/>
                </a:solidFill>
                <a:latin typeface="Times New Roman" pitchFamily="18" charset="0"/>
                <a:ea typeface="ＭＳ Ｐゴシック" charset="-128"/>
                <a:cs typeface="+mn-cs"/>
              </a:defRPr>
            </a:lvl1pPr>
          </a:lstStyle>
          <a:p>
            <a:pPr>
              <a:defRPr/>
            </a:pPr>
            <a:fld id="{2D9F3A12-4279-40F5-B400-FFFC4DBDBECC}" type="slidenum">
              <a:rPr lang="en-US">
                <a:solidFill>
                  <a:srgbClr val="2A3D7A"/>
                </a:solidFill>
              </a:rPr>
              <a:pPr>
                <a:defRPr/>
              </a:pPr>
              <a:t>‹#›</a:t>
            </a:fld>
            <a:endParaRPr lang="en-US">
              <a:solidFill>
                <a:srgbClr val="2A3D7A"/>
              </a:solidFill>
            </a:endParaRPr>
          </a:p>
        </p:txBody>
      </p:sp>
      <p:sp>
        <p:nvSpPr>
          <p:cNvPr id="1036" name="Rectangle 12"/>
          <p:cNvSpPr>
            <a:spLocks noGrp="1" noChangeArrowheads="1"/>
          </p:cNvSpPr>
          <p:nvPr>
            <p:ph type="body" idx="1"/>
          </p:nvPr>
        </p:nvSpPr>
        <p:spPr bwMode="auto">
          <a:xfrm>
            <a:off x="609600" y="210185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31457096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4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48" name="Rectangle 4" descr="Stationery"/>
          <p:cNvSpPr>
            <a:spLocks noChangeArrowheads="1"/>
          </p:cNvSpPr>
          <p:nvPr/>
        </p:nvSpPr>
        <p:spPr bwMode="auto">
          <a:xfrm>
            <a:off x="457200" y="0"/>
            <a:ext cx="1219200" cy="762000"/>
          </a:xfrm>
          <a:prstGeom prst="rect">
            <a:avLst/>
          </a:prstGeom>
          <a:blipFill dpi="0" rotWithShape="0">
            <a:blip r:embed="rId17" cstate="print"/>
            <a:srcRect/>
            <a:tile tx="0" ty="0" sx="100000" sy="100000" flip="none" algn="tl"/>
          </a:blip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49" name="Rectangle 5" descr="Stationery"/>
          <p:cNvSpPr>
            <a:spLocks noChangeArrowheads="1"/>
          </p:cNvSpPr>
          <p:nvPr/>
        </p:nvSpPr>
        <p:spPr bwMode="auto">
          <a:xfrm>
            <a:off x="0" y="0"/>
            <a:ext cx="457200" cy="6858000"/>
          </a:xfrm>
          <a:prstGeom prst="rect">
            <a:avLst/>
          </a:prstGeom>
          <a:blipFill dpi="0" rotWithShape="0">
            <a:blip r:embed="rId17" cstate="print"/>
            <a:srcRect/>
            <a:tile tx="0" ty="0" sx="100000" sy="100000" flip="none" algn="tl"/>
          </a:blip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1030" name="Rectangle 6"/>
          <p:cNvSpPr>
            <a:spLocks noGrp="1" noChangeArrowheads="1"/>
          </p:cNvSpPr>
          <p:nvPr>
            <p:ph type="title"/>
          </p:nvPr>
        </p:nvSpPr>
        <p:spPr bwMode="auto">
          <a:xfrm>
            <a:off x="590550" y="838200"/>
            <a:ext cx="824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75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auto">
              <a:spcBef>
                <a:spcPct val="0"/>
              </a:spcBef>
              <a:spcAft>
                <a:spcPts val="0"/>
              </a:spcAft>
              <a:defRPr>
                <a:solidFill>
                  <a:schemeClr val="tx2"/>
                </a:solidFill>
                <a:latin typeface="Times New Roman" pitchFamily="18" charset="0"/>
                <a:ea typeface="ＭＳ Ｐゴシック" charset="-128"/>
                <a:cs typeface="+mn-cs"/>
              </a:defRPr>
            </a:lvl1pPr>
          </a:lstStyle>
          <a:p>
            <a:pPr>
              <a:defRPr/>
            </a:pPr>
            <a:fld id="{211FBDC5-DC8D-4B5E-9E18-6AE3ADFF0F08}" type="datetimeFigureOut">
              <a:rPr lang="en-US">
                <a:solidFill>
                  <a:srgbClr val="2A3D7A"/>
                </a:solidFill>
              </a:rPr>
              <a:pPr>
                <a:defRPr/>
              </a:pPr>
              <a:t>6/19/2016</a:t>
            </a:fld>
            <a:endParaRPr lang="en-US">
              <a:solidFill>
                <a:srgbClr val="2A3D7A"/>
              </a:solidFill>
            </a:endParaRPr>
          </a:p>
        </p:txBody>
      </p:sp>
      <p:sp>
        <p:nvSpPr>
          <p:cNvPr id="3175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ct val="0"/>
              </a:spcBef>
              <a:spcAft>
                <a:spcPts val="0"/>
              </a:spcAft>
              <a:defRPr>
                <a:solidFill>
                  <a:schemeClr val="tx2"/>
                </a:solidFill>
                <a:latin typeface="Times New Roman" pitchFamily="18" charset="0"/>
                <a:ea typeface="ＭＳ Ｐゴシック" charset="-128"/>
                <a:cs typeface="+mn-cs"/>
              </a:defRPr>
            </a:lvl1pPr>
          </a:lstStyle>
          <a:p>
            <a:pPr>
              <a:defRPr/>
            </a:pPr>
            <a:endParaRPr lang="en-US">
              <a:solidFill>
                <a:srgbClr val="2A3D7A"/>
              </a:solidFill>
            </a:endParaRPr>
          </a:p>
        </p:txBody>
      </p:sp>
      <p:pic>
        <p:nvPicPr>
          <p:cNvPr id="1033" name="Picture 9" descr="anabn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defRPr/>
            </a:pPr>
            <a:endParaRPr kumimoji="1" lang="en-US" sz="2400">
              <a:solidFill>
                <a:srgbClr val="5B5249"/>
              </a:solidFill>
              <a:latin typeface="Times New Roman" pitchFamily="18" charset="0"/>
              <a:ea typeface="ＭＳ Ｐゴシック" charset="-128"/>
            </a:endParaRPr>
          </a:p>
        </p:txBody>
      </p:sp>
      <p:sp>
        <p:nvSpPr>
          <p:cNvPr id="3175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ct val="0"/>
              </a:spcBef>
              <a:spcAft>
                <a:spcPts val="0"/>
              </a:spcAft>
              <a:defRPr sz="2400">
                <a:solidFill>
                  <a:schemeClr val="tx2"/>
                </a:solidFill>
                <a:latin typeface="Times New Roman" pitchFamily="18" charset="0"/>
                <a:ea typeface="ＭＳ Ｐゴシック" charset="-128"/>
                <a:cs typeface="+mn-cs"/>
              </a:defRPr>
            </a:lvl1pPr>
          </a:lstStyle>
          <a:p>
            <a:pPr>
              <a:defRPr/>
            </a:pPr>
            <a:fld id="{2D9F3A12-4279-40F5-B400-FFFC4DBDBECC}" type="slidenum">
              <a:rPr lang="en-US">
                <a:solidFill>
                  <a:srgbClr val="2A3D7A"/>
                </a:solidFill>
              </a:rPr>
              <a:pPr>
                <a:defRPr/>
              </a:pPr>
              <a:t>‹#›</a:t>
            </a:fld>
            <a:endParaRPr lang="en-US">
              <a:solidFill>
                <a:srgbClr val="2A3D7A"/>
              </a:solidFill>
            </a:endParaRPr>
          </a:p>
        </p:txBody>
      </p:sp>
      <p:sp>
        <p:nvSpPr>
          <p:cNvPr id="1036" name="Rectangle 12"/>
          <p:cNvSpPr>
            <a:spLocks noGrp="1" noChangeArrowheads="1"/>
          </p:cNvSpPr>
          <p:nvPr>
            <p:ph type="body" idx="1"/>
          </p:nvPr>
        </p:nvSpPr>
        <p:spPr bwMode="auto">
          <a:xfrm>
            <a:off x="609600" y="210185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1451452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F11A7AB-796B-B34B-806E-0EBAD058218A}" type="datetimeFigureOut">
              <a:rPr lang="en-US" smtClean="0">
                <a:solidFill>
                  <a:prstClr val="black">
                    <a:tint val="75000"/>
                  </a:prstClr>
                </a:solidFill>
              </a:rPr>
              <a:pPr defTabSz="457200"/>
              <a:t>6/19/2016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EAED20B-09C6-2840-8388-54E40D548AB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8270820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0.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0.xml"/><Relationship Id="rId1" Type="http://schemas.openxmlformats.org/officeDocument/2006/relationships/tags" Target="../tags/tag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0.xml"/><Relationship Id="rId1" Type="http://schemas.openxmlformats.org/officeDocument/2006/relationships/tags" Target="../tags/tag9.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0.xml"/><Relationship Id="rId1" Type="http://schemas.openxmlformats.org/officeDocument/2006/relationships/tags" Target="../tags/tag1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5.xml"/><Relationship Id="rId1" Type="http://schemas.openxmlformats.org/officeDocument/2006/relationships/tags" Target="../tags/tag1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0.xml"/><Relationship Id="rId1" Type="http://schemas.openxmlformats.org/officeDocument/2006/relationships/tags" Target="../tags/tag15.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0.xml"/><Relationship Id="rId1" Type="http://schemas.openxmlformats.org/officeDocument/2006/relationships/tags" Target="../tags/tag1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0.xml"/><Relationship Id="rId1" Type="http://schemas.openxmlformats.org/officeDocument/2006/relationships/tags" Target="../tags/tag19.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0.xml"/><Relationship Id="rId4"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0.xml"/><Relationship Id="rId1" Type="http://schemas.openxmlformats.org/officeDocument/2006/relationships/tags" Target="../tags/tag2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0.xml"/><Relationship Id="rId1" Type="http://schemas.openxmlformats.org/officeDocument/2006/relationships/tags" Target="../tags/tag25.xml"/><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0.xml"/><Relationship Id="rId1" Type="http://schemas.openxmlformats.org/officeDocument/2006/relationships/tags" Target="../tags/tag27.xml"/><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tags" Target="../tags/tag29.xml"/><Relationship Id="rId5" Type="http://schemas.openxmlformats.org/officeDocument/2006/relationships/image" Target="../media/image14.png"/><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8.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403476"/>
            <a:ext cx="8267700" cy="1325563"/>
          </a:xfrm>
        </p:spPr>
        <p:txBody>
          <a:bodyPr>
            <a:noAutofit/>
          </a:bodyPr>
          <a:lstStyle/>
          <a:p>
            <a:pPr algn="ctr"/>
            <a:r>
              <a:rPr lang="en-US" dirty="0"/>
              <a:t>Conceptualization of </a:t>
            </a:r>
            <a:r>
              <a:rPr lang="en-US" dirty="0" smtClean="0"/>
              <a:t/>
            </a:r>
            <a:br>
              <a:rPr lang="en-US" dirty="0" smtClean="0"/>
            </a:br>
            <a:r>
              <a:rPr lang="en-US" sz="4800" b="1" i="1" dirty="0" smtClean="0"/>
              <a:t>Awareness</a:t>
            </a:r>
            <a:r>
              <a:rPr lang="en-US" sz="4800" b="1" i="1" dirty="0"/>
              <a:t>, </a:t>
            </a:r>
            <a:r>
              <a:rPr lang="en-US" sz="4800" b="1" i="1" dirty="0" smtClean="0"/>
              <a:t>Courage</a:t>
            </a:r>
            <a:r>
              <a:rPr lang="en-US" sz="4800" b="1" i="1" dirty="0"/>
              <a:t>, and </a:t>
            </a:r>
            <a:r>
              <a:rPr lang="en-US" sz="4800" b="1" i="1" dirty="0" smtClean="0"/>
              <a:t>Love </a:t>
            </a:r>
            <a:r>
              <a:rPr lang="en-US" sz="5400" b="1" i="1" dirty="0" smtClean="0"/>
              <a:t/>
            </a:r>
            <a:br>
              <a:rPr lang="en-US" sz="5400" b="1" i="1" dirty="0" smtClean="0"/>
            </a:br>
            <a:r>
              <a:rPr lang="en-US" dirty="0" smtClean="0"/>
              <a:t>as Clinical Targets </a:t>
            </a:r>
            <a:r>
              <a:rPr lang="en-US" dirty="0"/>
              <a:t>in </a:t>
            </a:r>
            <a:r>
              <a:rPr lang="en-US" dirty="0" smtClean="0"/>
              <a:t/>
            </a:r>
            <a:br>
              <a:rPr lang="en-US" dirty="0" smtClean="0"/>
            </a:br>
            <a:r>
              <a:rPr lang="en-US" b="1" i="1" dirty="0" smtClean="0"/>
              <a:t>Functional Analytic Psychotherapy</a:t>
            </a:r>
            <a:r>
              <a:rPr lang="en-US" sz="5400" dirty="0"/>
              <a:t/>
            </a:r>
            <a:br>
              <a:rPr lang="en-US" sz="5400" dirty="0"/>
            </a:br>
            <a:endParaRPr lang="en-US" sz="5400" dirty="0"/>
          </a:p>
        </p:txBody>
      </p:sp>
      <p:sp>
        <p:nvSpPr>
          <p:cNvPr id="3" name="Content Placeholder 2"/>
          <p:cNvSpPr>
            <a:spLocks noGrp="1"/>
          </p:cNvSpPr>
          <p:nvPr>
            <p:ph idx="1"/>
          </p:nvPr>
        </p:nvSpPr>
        <p:spPr>
          <a:xfrm>
            <a:off x="3067050" y="4552950"/>
            <a:ext cx="5638800" cy="585788"/>
          </a:xfrm>
        </p:spPr>
        <p:txBody>
          <a:bodyPr>
            <a:noAutofit/>
          </a:bodyPr>
          <a:lstStyle/>
          <a:p>
            <a:pPr marL="0" indent="0">
              <a:buNone/>
            </a:pPr>
            <a:r>
              <a:rPr lang="en-US" sz="2400" dirty="0" smtClean="0"/>
              <a:t>Jonathan </a:t>
            </a:r>
            <a:r>
              <a:rPr lang="en-US" sz="2400" dirty="0" err="1" smtClean="0"/>
              <a:t>Kanter</a:t>
            </a:r>
            <a:r>
              <a:rPr lang="en-US" sz="2400" dirty="0" smtClean="0"/>
              <a:t>, Ph.D.</a:t>
            </a:r>
          </a:p>
          <a:p>
            <a:pPr marL="0" indent="0">
              <a:buNone/>
            </a:pPr>
            <a:r>
              <a:rPr lang="en-US" sz="2400" dirty="0" smtClean="0"/>
              <a:t>Center for the Science of Social Connection</a:t>
            </a:r>
          </a:p>
          <a:p>
            <a:pPr marL="0" indent="0">
              <a:buNone/>
            </a:pPr>
            <a:r>
              <a:rPr lang="en-US" sz="2400" dirty="0" smtClean="0"/>
              <a:t>University of Washington</a:t>
            </a:r>
            <a:endParaRPr lang="en-US" sz="2400" dirty="0"/>
          </a:p>
        </p:txBody>
      </p:sp>
    </p:spTree>
    <p:extLst>
      <p:ext uri="{BB962C8B-B14F-4D97-AF65-F5344CB8AC3E}">
        <p14:creationId xmlns:p14="http://schemas.microsoft.com/office/powerpoint/2010/main" val="2579709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What are Clinically Relevant Behaviors (CRBs)?</a:t>
            </a:r>
          </a:p>
          <a:p>
            <a:endParaRPr lang="en-US" dirty="0"/>
          </a:p>
          <a:p>
            <a:r>
              <a:rPr lang="en-US" dirty="0" smtClean="0"/>
              <a:t>Anything you and your client decide you want to focus on as therapy targets</a:t>
            </a:r>
          </a:p>
          <a:p>
            <a:r>
              <a:rPr lang="en-US" dirty="0" smtClean="0"/>
              <a:t>Defined behaviorally, as </a:t>
            </a:r>
            <a:r>
              <a:rPr lang="en-US" dirty="0" err="1" smtClean="0"/>
              <a:t>operants</a:t>
            </a:r>
            <a:endParaRPr lang="en-US" dirty="0" smtClean="0"/>
          </a:p>
          <a:p>
            <a:r>
              <a:rPr lang="en-US" dirty="0"/>
              <a:t>S</a:t>
            </a:r>
            <a:r>
              <a:rPr lang="en-US" dirty="0" smtClean="0"/>
              <a:t>hows up in the therapy room as well as in the client’s life</a:t>
            </a:r>
            <a:endParaRPr lang="en-US" dirty="0"/>
          </a:p>
        </p:txBody>
      </p:sp>
    </p:spTree>
    <p:extLst>
      <p:ext uri="{BB962C8B-B14F-4D97-AF65-F5344CB8AC3E}">
        <p14:creationId xmlns:p14="http://schemas.microsoft.com/office/powerpoint/2010/main" val="99650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486" y="756557"/>
            <a:ext cx="8436427" cy="707886"/>
          </a:xfrm>
          <a:prstGeom prst="rect">
            <a:avLst/>
          </a:prstGeom>
          <a:noFill/>
        </p:spPr>
        <p:txBody>
          <a:bodyPr wrap="square" rtlCol="0">
            <a:spAutoFit/>
          </a:bodyPr>
          <a:lstStyle/>
          <a:p>
            <a:pPr algn="ctr"/>
            <a:r>
              <a:rPr lang="en-US" sz="4000" dirty="0" smtClean="0"/>
              <a:t>The Universe of Possible FAP CRBs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4822066"/>
              </p:ext>
            </p:extLst>
          </p:nvPr>
        </p:nvGraphicFramePr>
        <p:xfrm>
          <a:off x="277585" y="1600200"/>
          <a:ext cx="8599713" cy="3904584"/>
        </p:xfrm>
        <a:graphic>
          <a:graphicData uri="http://schemas.openxmlformats.org/drawingml/2006/table">
            <a:tbl>
              <a:tblPr firstRow="1" bandRow="1">
                <a:tableStyleId>{5C22544A-7EE6-4342-B048-85BDC9FD1C3A}</a:tableStyleId>
              </a:tblPr>
              <a:tblGrid>
                <a:gridCol w="2140421"/>
                <a:gridCol w="2221908"/>
                <a:gridCol w="2118692"/>
                <a:gridCol w="2118692"/>
              </a:tblGrid>
              <a:tr h="765144">
                <a:tc>
                  <a:txBody>
                    <a:bodyPr/>
                    <a:lstStyle/>
                    <a:p>
                      <a:r>
                        <a:rPr lang="en-US" sz="2000" dirty="0" smtClean="0"/>
                        <a:t>O1:</a:t>
                      </a:r>
                      <a:r>
                        <a:rPr lang="en-US" sz="2000" baseline="0" dirty="0" smtClean="0"/>
                        <a:t> Outside problem</a:t>
                      </a:r>
                      <a:endParaRPr lang="en-US" sz="2000" dirty="0"/>
                    </a:p>
                  </a:txBody>
                  <a:tcPr/>
                </a:tc>
                <a:tc>
                  <a:txBody>
                    <a:bodyPr/>
                    <a:lstStyle/>
                    <a:p>
                      <a:r>
                        <a:rPr lang="en-US" sz="2000" dirty="0" smtClean="0"/>
                        <a:t>CRB1:</a:t>
                      </a:r>
                      <a:r>
                        <a:rPr lang="en-US" sz="2000" baseline="0" dirty="0" smtClean="0"/>
                        <a:t> In-session problem</a:t>
                      </a:r>
                      <a:endParaRPr lang="en-US" sz="2000" dirty="0"/>
                    </a:p>
                  </a:txBody>
                  <a:tcPr/>
                </a:tc>
                <a:tc>
                  <a:txBody>
                    <a:bodyPr/>
                    <a:lstStyle/>
                    <a:p>
                      <a:r>
                        <a:rPr lang="en-US" sz="2000" dirty="0" smtClean="0"/>
                        <a:t>CRB2: In-session Improvement</a:t>
                      </a:r>
                      <a:endParaRPr lang="en-US" sz="2000" dirty="0"/>
                    </a:p>
                  </a:txBody>
                  <a:tcPr/>
                </a:tc>
                <a:tc>
                  <a:txBody>
                    <a:bodyPr/>
                    <a:lstStyle/>
                    <a:p>
                      <a:r>
                        <a:rPr lang="en-US" sz="2000" dirty="0" smtClean="0"/>
                        <a:t>O2: Outside Improvement</a:t>
                      </a:r>
                      <a:endParaRPr lang="en-US" sz="2000" dirty="0"/>
                    </a:p>
                  </a:txBody>
                  <a:tcPr/>
                </a:tc>
              </a:tr>
              <a:tr h="3093842">
                <a:tc>
                  <a:txBody>
                    <a:bodyPr/>
                    <a:lstStyle/>
                    <a:p>
                      <a:r>
                        <a:rPr lang="en-US" sz="2000" dirty="0" smtClean="0"/>
                        <a:t>Always</a:t>
                      </a:r>
                      <a:r>
                        <a:rPr lang="en-US" sz="2000" baseline="0" dirty="0" smtClean="0"/>
                        <a:t> takes care of others, not herself, wants to improve self-care and self-compassion, doesn’t know “who I am”</a:t>
                      </a:r>
                      <a:endParaRPr lang="en-US" sz="2000" dirty="0"/>
                    </a:p>
                  </a:txBody>
                  <a:tcPr/>
                </a:tc>
                <a:tc>
                  <a:txBody>
                    <a:bodyPr/>
                    <a:lstStyle/>
                    <a:p>
                      <a:r>
                        <a:rPr lang="en-US" sz="2000" dirty="0" smtClean="0"/>
                        <a:t>Overly compliant, scared to upset therapist with strong emotional displays, excessively</a:t>
                      </a:r>
                      <a:r>
                        <a:rPr lang="en-US" sz="2000" baseline="0" dirty="0" smtClean="0"/>
                        <a:t> self-critical</a:t>
                      </a:r>
                      <a:endParaRPr lang="en-US" sz="2000" dirty="0"/>
                    </a:p>
                  </a:txBody>
                  <a:tcPr/>
                </a:tc>
                <a:tc>
                  <a:txBody>
                    <a:bodyPr/>
                    <a:lstStyle/>
                    <a:p>
                      <a:r>
                        <a:rPr lang="en-US" sz="2000" dirty="0" smtClean="0">
                          <a:solidFill>
                            <a:schemeClr val="tx2">
                              <a:lumMod val="20000"/>
                              <a:lumOff val="80000"/>
                            </a:schemeClr>
                          </a:solidFill>
                        </a:rPr>
                        <a:t>More compassionate self-talk, anything in-session</a:t>
                      </a:r>
                      <a:r>
                        <a:rPr lang="en-US" sz="2000" baseline="0" dirty="0" smtClean="0">
                          <a:solidFill>
                            <a:schemeClr val="tx2">
                              <a:lumMod val="20000"/>
                              <a:lumOff val="80000"/>
                            </a:schemeClr>
                          </a:solidFill>
                        </a:rPr>
                        <a:t> that expresses her “best self” even if worried about punishment, expression of needs</a:t>
                      </a:r>
                      <a:endParaRPr lang="en-US" sz="2000" dirty="0">
                        <a:solidFill>
                          <a:schemeClr val="tx2">
                            <a:lumMod val="20000"/>
                            <a:lumOff val="80000"/>
                          </a:schemeClr>
                        </a:solidFill>
                      </a:endParaRPr>
                    </a:p>
                  </a:txBody>
                  <a:tcPr/>
                </a:tc>
                <a:tc>
                  <a:txBody>
                    <a:bodyPr/>
                    <a:lstStyle/>
                    <a:p>
                      <a:r>
                        <a:rPr lang="en-US" sz="2000" dirty="0" smtClean="0">
                          <a:solidFill>
                            <a:schemeClr val="tx2">
                              <a:lumMod val="20000"/>
                              <a:lumOff val="80000"/>
                            </a:schemeClr>
                          </a:solidFill>
                        </a:rPr>
                        <a:t>More compassionate</a:t>
                      </a:r>
                      <a:r>
                        <a:rPr lang="en-US" sz="2000" baseline="0" dirty="0" smtClean="0">
                          <a:solidFill>
                            <a:schemeClr val="tx2">
                              <a:lumMod val="20000"/>
                              <a:lumOff val="80000"/>
                            </a:schemeClr>
                          </a:solidFill>
                        </a:rPr>
                        <a:t>  and proud self-talk, more expressive about own needs and empowered to engage in self-care and be herself</a:t>
                      </a:r>
                      <a:endParaRPr lang="en-US" sz="2000" dirty="0">
                        <a:solidFill>
                          <a:schemeClr val="tx2">
                            <a:lumMod val="20000"/>
                            <a:lumOff val="80000"/>
                          </a:schemeClr>
                        </a:solidFill>
                      </a:endParaRPr>
                    </a:p>
                  </a:txBody>
                  <a:tcPr/>
                </a:tc>
              </a:tr>
            </a:tbl>
          </a:graphicData>
        </a:graphic>
      </p:graphicFrame>
    </p:spTree>
    <p:custDataLst>
      <p:tags r:id="rId1"/>
    </p:custDataLst>
    <p:extLst>
      <p:ext uri="{BB962C8B-B14F-4D97-AF65-F5344CB8AC3E}">
        <p14:creationId xmlns:p14="http://schemas.microsoft.com/office/powerpoint/2010/main" val="542105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486" y="756557"/>
            <a:ext cx="8436427" cy="707886"/>
          </a:xfrm>
          <a:prstGeom prst="rect">
            <a:avLst/>
          </a:prstGeom>
          <a:noFill/>
        </p:spPr>
        <p:txBody>
          <a:bodyPr wrap="square" rtlCol="0">
            <a:spAutoFit/>
          </a:bodyPr>
          <a:lstStyle/>
          <a:p>
            <a:pPr algn="ctr"/>
            <a:r>
              <a:rPr lang="en-US" sz="4000" dirty="0" smtClean="0"/>
              <a:t>The Universe of Possible FAP CRBs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8671083"/>
              </p:ext>
            </p:extLst>
          </p:nvPr>
        </p:nvGraphicFramePr>
        <p:xfrm>
          <a:off x="277585" y="1600200"/>
          <a:ext cx="8599713" cy="3904584"/>
        </p:xfrm>
        <a:graphic>
          <a:graphicData uri="http://schemas.openxmlformats.org/drawingml/2006/table">
            <a:tbl>
              <a:tblPr firstRow="1" bandRow="1">
                <a:tableStyleId>{5C22544A-7EE6-4342-B048-85BDC9FD1C3A}</a:tableStyleId>
              </a:tblPr>
              <a:tblGrid>
                <a:gridCol w="2140421"/>
                <a:gridCol w="2221908"/>
                <a:gridCol w="2118692"/>
                <a:gridCol w="2118692"/>
              </a:tblGrid>
              <a:tr h="765144">
                <a:tc>
                  <a:txBody>
                    <a:bodyPr/>
                    <a:lstStyle/>
                    <a:p>
                      <a:r>
                        <a:rPr lang="en-US" sz="2000" dirty="0" smtClean="0"/>
                        <a:t>O1:</a:t>
                      </a:r>
                      <a:r>
                        <a:rPr lang="en-US" sz="2000" baseline="0" dirty="0" smtClean="0"/>
                        <a:t> Outside problem</a:t>
                      </a:r>
                      <a:endParaRPr lang="en-US" sz="2000" dirty="0"/>
                    </a:p>
                  </a:txBody>
                  <a:tcPr/>
                </a:tc>
                <a:tc>
                  <a:txBody>
                    <a:bodyPr/>
                    <a:lstStyle/>
                    <a:p>
                      <a:r>
                        <a:rPr lang="en-US" sz="2000" dirty="0" smtClean="0"/>
                        <a:t>CRB1:</a:t>
                      </a:r>
                      <a:r>
                        <a:rPr lang="en-US" sz="2000" baseline="0" dirty="0" smtClean="0"/>
                        <a:t> In-session problem</a:t>
                      </a:r>
                      <a:endParaRPr lang="en-US" sz="2000" dirty="0"/>
                    </a:p>
                  </a:txBody>
                  <a:tcPr/>
                </a:tc>
                <a:tc>
                  <a:txBody>
                    <a:bodyPr/>
                    <a:lstStyle/>
                    <a:p>
                      <a:r>
                        <a:rPr lang="en-US" sz="2000" dirty="0" smtClean="0"/>
                        <a:t>CRB2: In-session Improvement</a:t>
                      </a:r>
                      <a:endParaRPr lang="en-US" sz="2000" dirty="0"/>
                    </a:p>
                  </a:txBody>
                  <a:tcPr/>
                </a:tc>
                <a:tc>
                  <a:txBody>
                    <a:bodyPr/>
                    <a:lstStyle/>
                    <a:p>
                      <a:r>
                        <a:rPr lang="en-US" sz="2000" dirty="0" smtClean="0"/>
                        <a:t>O2: Outside Improvement</a:t>
                      </a:r>
                      <a:endParaRPr lang="en-US" sz="2000" dirty="0"/>
                    </a:p>
                  </a:txBody>
                  <a:tcPr/>
                </a:tc>
              </a:tr>
              <a:tr h="3093842">
                <a:tc>
                  <a:txBody>
                    <a:bodyPr/>
                    <a:lstStyle/>
                    <a:p>
                      <a:r>
                        <a:rPr lang="en-US" sz="2000" dirty="0" smtClean="0"/>
                        <a:t>Always</a:t>
                      </a:r>
                      <a:r>
                        <a:rPr lang="en-US" sz="2000" baseline="0" dirty="0" smtClean="0"/>
                        <a:t> takes care of others, not herself, wants to improve self-care and self-compassion, doesn’t know “who I am”</a:t>
                      </a:r>
                      <a:endParaRPr lang="en-US" sz="2000" dirty="0"/>
                    </a:p>
                  </a:txBody>
                  <a:tcPr/>
                </a:tc>
                <a:tc>
                  <a:txBody>
                    <a:bodyPr/>
                    <a:lstStyle/>
                    <a:p>
                      <a:r>
                        <a:rPr lang="en-US" sz="2000" dirty="0" smtClean="0"/>
                        <a:t>Overly compliant, scared to upset therapist with strong emotional displays, excessively</a:t>
                      </a:r>
                      <a:r>
                        <a:rPr lang="en-US" sz="2000" baseline="0" dirty="0" smtClean="0"/>
                        <a:t> self-critical</a:t>
                      </a:r>
                      <a:endParaRPr lang="en-US" sz="2000" dirty="0"/>
                    </a:p>
                  </a:txBody>
                  <a:tcPr/>
                </a:tc>
                <a:tc>
                  <a:txBody>
                    <a:bodyPr/>
                    <a:lstStyle/>
                    <a:p>
                      <a:r>
                        <a:rPr lang="en-US" sz="2000" dirty="0" smtClean="0"/>
                        <a:t>More compassionate self-talk, anything in-session</a:t>
                      </a:r>
                      <a:r>
                        <a:rPr lang="en-US" sz="2000" baseline="0" dirty="0" smtClean="0"/>
                        <a:t> that expresses her “best self” even if worried about punishment, expression of needs</a:t>
                      </a:r>
                      <a:endParaRPr lang="en-US" sz="2000" dirty="0"/>
                    </a:p>
                  </a:txBody>
                  <a:tcPr/>
                </a:tc>
                <a:tc>
                  <a:txBody>
                    <a:bodyPr/>
                    <a:lstStyle/>
                    <a:p>
                      <a:r>
                        <a:rPr lang="en-US" sz="2000" dirty="0" smtClean="0"/>
                        <a:t>More compassionate</a:t>
                      </a:r>
                      <a:r>
                        <a:rPr lang="en-US" sz="2000" baseline="0" dirty="0" smtClean="0"/>
                        <a:t>  and proud self-talk, more expressive about own needs and empowered to engage in self-care and be herself</a:t>
                      </a:r>
                      <a:endParaRPr lang="en-US" sz="2000" dirty="0"/>
                    </a:p>
                  </a:txBody>
                  <a:tcPr/>
                </a:tc>
              </a:tr>
            </a:tbl>
          </a:graphicData>
        </a:graphic>
      </p:graphicFrame>
    </p:spTree>
    <p:custDataLst>
      <p:tags r:id="rId1"/>
    </p:custDataLst>
    <p:extLst>
      <p:ext uri="{BB962C8B-B14F-4D97-AF65-F5344CB8AC3E}">
        <p14:creationId xmlns:p14="http://schemas.microsoft.com/office/powerpoint/2010/main" val="3977489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a:xfrm>
            <a:off x="1376792" y="1612012"/>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5" name="Freeform 4"/>
          <p:cNvSpPr/>
          <p:nvPr/>
        </p:nvSpPr>
        <p:spPr>
          <a:xfrm>
            <a:off x="2220185" y="30728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714838" tIns="603814" rIns="220101" bIns="447992" numCol="1" spcCol="1270" anchor="ctr" anchorCtr="0">
            <a:noAutofit/>
          </a:bodyPr>
          <a:lstStyle/>
          <a:p>
            <a:pPr algn="ctr" defTabSz="1333500">
              <a:lnSpc>
                <a:spcPct val="90000"/>
              </a:lnSpc>
              <a:spcBef>
                <a:spcPct val="0"/>
              </a:spcBef>
              <a:spcAft>
                <a:spcPct val="35000"/>
              </a:spcAft>
            </a:pPr>
            <a:r>
              <a:rPr lang="en-US" sz="2800" dirty="0" smtClean="0">
                <a:solidFill>
                  <a:prstClr val="white"/>
                </a:solidFill>
              </a:rPr>
              <a:t>Reinforce</a:t>
            </a:r>
            <a:endParaRPr lang="en-US" sz="2800" dirty="0">
              <a:solidFill>
                <a:prstClr val="white"/>
              </a:solidFill>
            </a:endParaRPr>
          </a:p>
        </p:txBody>
      </p:sp>
      <p:sp>
        <p:nvSpPr>
          <p:cNvPr id="6" name="Freeform 5"/>
          <p:cNvSpPr/>
          <p:nvPr/>
        </p:nvSpPr>
        <p:spPr>
          <a:xfrm>
            <a:off x="533400" y="30728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9BBB59">
              <a:alpha val="50000"/>
            </a:srgb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20100" tIns="603814" rIns="714839" bIns="447992"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Evoke</a:t>
            </a:r>
            <a:endParaRPr lang="en-US" sz="3000" dirty="0">
              <a:solidFill>
                <a:prstClr val="white"/>
              </a:solidFill>
            </a:endParaRPr>
          </a:p>
        </p:txBody>
      </p:sp>
      <p:sp>
        <p:nvSpPr>
          <p:cNvPr id="7" name="Title 1"/>
          <p:cNvSpPr>
            <a:spLocks noGrp="1"/>
          </p:cNvSpPr>
          <p:nvPr>
            <p:ph type="title"/>
          </p:nvPr>
        </p:nvSpPr>
        <p:spPr>
          <a:xfrm>
            <a:off x="304800" y="457200"/>
            <a:ext cx="4191000" cy="1143000"/>
          </a:xfrm>
        </p:spPr>
        <p:txBody>
          <a:bodyPr/>
          <a:lstStyle/>
          <a:p>
            <a:r>
              <a:rPr lang="en-US" dirty="0" smtClean="0"/>
              <a:t>Reinforcement</a:t>
            </a:r>
            <a:endParaRPr lang="en-US" dirty="0"/>
          </a:p>
        </p:txBody>
      </p:sp>
      <p:sp>
        <p:nvSpPr>
          <p:cNvPr id="11" name="Freeform 10"/>
          <p:cNvSpPr/>
          <p:nvPr/>
        </p:nvSpPr>
        <p:spPr>
          <a:xfrm>
            <a:off x="4744806" y="1903089"/>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2" name="Freeform 11"/>
          <p:cNvSpPr/>
          <p:nvPr/>
        </p:nvSpPr>
        <p:spPr>
          <a:xfrm>
            <a:off x="5105400" y="2438400"/>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3" name="Freeform 12"/>
          <p:cNvSpPr/>
          <p:nvPr/>
        </p:nvSpPr>
        <p:spPr>
          <a:xfrm>
            <a:off x="5883904" y="1893295"/>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4" name="Freeform 13"/>
          <p:cNvSpPr/>
          <p:nvPr/>
        </p:nvSpPr>
        <p:spPr>
          <a:xfrm>
            <a:off x="5913479" y="3182803"/>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5" name="Freeform 14"/>
          <p:cNvSpPr/>
          <p:nvPr/>
        </p:nvSpPr>
        <p:spPr>
          <a:xfrm>
            <a:off x="6719568" y="1849206"/>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6" name="Freeform 15"/>
          <p:cNvSpPr/>
          <p:nvPr/>
        </p:nvSpPr>
        <p:spPr>
          <a:xfrm>
            <a:off x="6368143" y="3810000"/>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7" name="Freeform 16"/>
          <p:cNvSpPr/>
          <p:nvPr/>
        </p:nvSpPr>
        <p:spPr>
          <a:xfrm>
            <a:off x="6806654" y="3017879"/>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8" name="Freeform 17"/>
          <p:cNvSpPr/>
          <p:nvPr/>
        </p:nvSpPr>
        <p:spPr>
          <a:xfrm>
            <a:off x="1529192" y="1764412"/>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19" name="Freeform 18"/>
          <p:cNvSpPr/>
          <p:nvPr/>
        </p:nvSpPr>
        <p:spPr>
          <a:xfrm>
            <a:off x="2372585" y="32252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714838" tIns="603814" rIns="220101" bIns="447992" numCol="1" spcCol="1270" anchor="ctr" anchorCtr="0">
            <a:noAutofit/>
          </a:bodyPr>
          <a:lstStyle/>
          <a:p>
            <a:pPr algn="ctr" defTabSz="1333500">
              <a:lnSpc>
                <a:spcPct val="90000"/>
              </a:lnSpc>
              <a:spcBef>
                <a:spcPct val="0"/>
              </a:spcBef>
              <a:spcAft>
                <a:spcPct val="35000"/>
              </a:spcAft>
            </a:pPr>
            <a:r>
              <a:rPr lang="en-US" sz="2800" dirty="0" smtClean="0">
                <a:solidFill>
                  <a:prstClr val="white"/>
                </a:solidFill>
              </a:rPr>
              <a:t>Reinforce</a:t>
            </a:r>
            <a:endParaRPr lang="en-US" sz="2800" dirty="0">
              <a:solidFill>
                <a:prstClr val="white"/>
              </a:solidFill>
            </a:endParaRPr>
          </a:p>
        </p:txBody>
      </p:sp>
      <p:sp>
        <p:nvSpPr>
          <p:cNvPr id="20" name="Freeform 19"/>
          <p:cNvSpPr/>
          <p:nvPr/>
        </p:nvSpPr>
        <p:spPr>
          <a:xfrm>
            <a:off x="685800" y="32252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9BBB59">
              <a:alpha val="50000"/>
            </a:srgb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20100" tIns="603814" rIns="714839" bIns="447992"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Evoke</a:t>
            </a:r>
            <a:endParaRPr lang="en-US" sz="3000" dirty="0">
              <a:solidFill>
                <a:prstClr val="white"/>
              </a:solidFill>
            </a:endParaRPr>
          </a:p>
        </p:txBody>
      </p:sp>
      <p:sp>
        <p:nvSpPr>
          <p:cNvPr id="21" name="Freeform 20"/>
          <p:cNvSpPr/>
          <p:nvPr/>
        </p:nvSpPr>
        <p:spPr>
          <a:xfrm>
            <a:off x="1681592" y="1916812"/>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22" name="Freeform 21"/>
          <p:cNvSpPr/>
          <p:nvPr/>
        </p:nvSpPr>
        <p:spPr>
          <a:xfrm>
            <a:off x="2524985" y="33776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714838" tIns="603814" rIns="220101" bIns="447992" numCol="1" spcCol="1270" anchor="ctr" anchorCtr="0">
            <a:noAutofit/>
          </a:bodyPr>
          <a:lstStyle/>
          <a:p>
            <a:pPr algn="ctr" defTabSz="1333500">
              <a:lnSpc>
                <a:spcPct val="90000"/>
              </a:lnSpc>
              <a:spcBef>
                <a:spcPct val="0"/>
              </a:spcBef>
              <a:spcAft>
                <a:spcPct val="35000"/>
              </a:spcAft>
            </a:pPr>
            <a:r>
              <a:rPr lang="en-US" sz="2800" dirty="0" smtClean="0">
                <a:solidFill>
                  <a:prstClr val="white"/>
                </a:solidFill>
              </a:rPr>
              <a:t>Reinforce</a:t>
            </a:r>
            <a:endParaRPr lang="en-US" sz="2800" dirty="0">
              <a:solidFill>
                <a:prstClr val="white"/>
              </a:solidFill>
            </a:endParaRPr>
          </a:p>
        </p:txBody>
      </p:sp>
      <p:sp>
        <p:nvSpPr>
          <p:cNvPr id="23" name="Freeform 22"/>
          <p:cNvSpPr/>
          <p:nvPr/>
        </p:nvSpPr>
        <p:spPr>
          <a:xfrm>
            <a:off x="838200" y="33776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9BBB59">
              <a:alpha val="50000"/>
            </a:srgb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20100" tIns="603814" rIns="714839" bIns="447992"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Evoke</a:t>
            </a:r>
            <a:endParaRPr lang="en-US" sz="3000" dirty="0">
              <a:solidFill>
                <a:prstClr val="white"/>
              </a:solidFill>
            </a:endParaRPr>
          </a:p>
        </p:txBody>
      </p:sp>
      <p:sp>
        <p:nvSpPr>
          <p:cNvPr id="24" name="Freeform 23"/>
          <p:cNvSpPr/>
          <p:nvPr/>
        </p:nvSpPr>
        <p:spPr>
          <a:xfrm>
            <a:off x="1833992" y="2069212"/>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Behave</a:t>
            </a:r>
            <a:endParaRPr lang="en-US" sz="3000" dirty="0">
              <a:solidFill>
                <a:prstClr val="white"/>
              </a:solidFill>
            </a:endParaRPr>
          </a:p>
        </p:txBody>
      </p:sp>
      <p:sp>
        <p:nvSpPr>
          <p:cNvPr id="25" name="Freeform 24"/>
          <p:cNvSpPr/>
          <p:nvPr/>
        </p:nvSpPr>
        <p:spPr>
          <a:xfrm>
            <a:off x="2677385" y="35300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714838" tIns="603814" rIns="220101" bIns="447992" numCol="1" spcCol="1270" anchor="ctr" anchorCtr="0">
            <a:noAutofit/>
          </a:bodyPr>
          <a:lstStyle/>
          <a:p>
            <a:pPr algn="ctr" defTabSz="1333500">
              <a:lnSpc>
                <a:spcPct val="90000"/>
              </a:lnSpc>
              <a:spcBef>
                <a:spcPct val="0"/>
              </a:spcBef>
              <a:spcAft>
                <a:spcPct val="35000"/>
              </a:spcAft>
            </a:pPr>
            <a:r>
              <a:rPr lang="en-US" sz="2800" dirty="0" smtClean="0">
                <a:solidFill>
                  <a:prstClr val="white"/>
                </a:solidFill>
              </a:rPr>
              <a:t>Reinforce</a:t>
            </a:r>
            <a:endParaRPr lang="en-US" sz="2800" dirty="0">
              <a:solidFill>
                <a:prstClr val="white"/>
              </a:solidFill>
            </a:endParaRPr>
          </a:p>
        </p:txBody>
      </p:sp>
      <p:sp>
        <p:nvSpPr>
          <p:cNvPr id="26" name="Freeform 25"/>
          <p:cNvSpPr/>
          <p:nvPr/>
        </p:nvSpPr>
        <p:spPr>
          <a:xfrm>
            <a:off x="990600" y="3530054"/>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9BBB59">
              <a:alpha val="50000"/>
            </a:srgb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20100" tIns="603814" rIns="714839" bIns="447992"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Evoke</a:t>
            </a:r>
            <a:endParaRPr lang="en-US" sz="3000" dirty="0">
              <a:solidFill>
                <a:prstClr val="white"/>
              </a:solidFill>
            </a:endParaRPr>
          </a:p>
        </p:txBody>
      </p:sp>
    </p:spTree>
    <p:custDataLst>
      <p:tags r:id="rId1"/>
    </p:custDataLst>
    <p:extLst>
      <p:ext uri="{BB962C8B-B14F-4D97-AF65-F5344CB8AC3E}">
        <p14:creationId xmlns:p14="http://schemas.microsoft.com/office/powerpoint/2010/main" val="594906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03326" y="1112251"/>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Observe:</a:t>
            </a:r>
            <a:br>
              <a:rPr lang="en-US" sz="3000" dirty="0" smtClean="0">
                <a:solidFill>
                  <a:prstClr val="white"/>
                </a:solidFill>
              </a:rPr>
            </a:br>
            <a:r>
              <a:rPr lang="en-US" sz="3000" dirty="0" smtClean="0">
                <a:solidFill>
                  <a:prstClr val="white"/>
                </a:solidFill>
              </a:rPr>
              <a:t>CRB2</a:t>
            </a:r>
            <a:endParaRPr lang="en-US" sz="3000" dirty="0">
              <a:solidFill>
                <a:prstClr val="white"/>
              </a:solidFill>
            </a:endParaRPr>
          </a:p>
        </p:txBody>
      </p:sp>
      <p:sp>
        <p:nvSpPr>
          <p:cNvPr id="13" name="Freeform 12"/>
          <p:cNvSpPr/>
          <p:nvPr/>
        </p:nvSpPr>
        <p:spPr>
          <a:xfrm>
            <a:off x="4246719" y="2573093"/>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714838" tIns="603814" rIns="220101" bIns="447992" numCol="1" spcCol="1270" anchor="ctr" anchorCtr="0">
            <a:noAutofit/>
          </a:bodyPr>
          <a:lstStyle/>
          <a:p>
            <a:pPr algn="ctr" defTabSz="1333500">
              <a:lnSpc>
                <a:spcPct val="90000"/>
              </a:lnSpc>
              <a:spcBef>
                <a:spcPct val="0"/>
              </a:spcBef>
              <a:spcAft>
                <a:spcPct val="35000"/>
              </a:spcAft>
            </a:pPr>
            <a:r>
              <a:rPr lang="en-US" sz="2800" dirty="0" smtClean="0">
                <a:solidFill>
                  <a:prstClr val="white"/>
                </a:solidFill>
              </a:rPr>
              <a:t>Reinforce CRB2</a:t>
            </a:r>
            <a:endParaRPr lang="en-US" sz="2800" dirty="0">
              <a:solidFill>
                <a:prstClr val="white"/>
              </a:solidFill>
            </a:endParaRPr>
          </a:p>
        </p:txBody>
      </p:sp>
      <p:sp>
        <p:nvSpPr>
          <p:cNvPr id="14" name="Freeform 13"/>
          <p:cNvSpPr/>
          <p:nvPr/>
        </p:nvSpPr>
        <p:spPr>
          <a:xfrm>
            <a:off x="2559934" y="2573093"/>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20100" tIns="603814" rIns="714839" bIns="447992"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Evoke CRB2</a:t>
            </a:r>
            <a:endParaRPr lang="en-US" sz="3000" dirty="0">
              <a:solidFill>
                <a:prstClr val="white"/>
              </a:solidFill>
            </a:endParaRPr>
          </a:p>
        </p:txBody>
      </p:sp>
      <p:cxnSp>
        <p:nvCxnSpPr>
          <p:cNvPr id="4" name="Straight Connector 3"/>
          <p:cNvCxnSpPr/>
          <p:nvPr/>
        </p:nvCxnSpPr>
        <p:spPr>
          <a:xfrm>
            <a:off x="1143000" y="5029200"/>
            <a:ext cx="6781800" cy="0"/>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828800" y="5334000"/>
            <a:ext cx="2743200" cy="1143000"/>
          </a:xfrm>
          <a:prstGeom prst="rect">
            <a:avLst/>
          </a:prstGeom>
          <a:solidFill>
            <a:srgbClr val="4F81BD">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Check on your attempts at reinforcement </a:t>
            </a:r>
            <a:endParaRPr lang="en-US" sz="2400" dirty="0">
              <a:solidFill>
                <a:prstClr val="white"/>
              </a:solidFill>
            </a:endParaRPr>
          </a:p>
        </p:txBody>
      </p:sp>
      <p:sp>
        <p:nvSpPr>
          <p:cNvPr id="9" name="Rectangle 8"/>
          <p:cNvSpPr/>
          <p:nvPr/>
        </p:nvSpPr>
        <p:spPr>
          <a:xfrm>
            <a:off x="4572000" y="5334000"/>
            <a:ext cx="2743200" cy="1143000"/>
          </a:xfrm>
          <a:prstGeom prst="rect">
            <a:avLst/>
          </a:prstGeom>
          <a:solidFill>
            <a:srgbClr val="4F81BD">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Promote generalization</a:t>
            </a:r>
            <a:endParaRPr lang="en-US" sz="2400" dirty="0">
              <a:solidFill>
                <a:prstClr val="white"/>
              </a:solidFill>
            </a:endParaRPr>
          </a:p>
        </p:txBody>
      </p:sp>
      <p:sp>
        <p:nvSpPr>
          <p:cNvPr id="12" name="TextBox 11"/>
          <p:cNvSpPr txBox="1"/>
          <p:nvPr/>
        </p:nvSpPr>
        <p:spPr>
          <a:xfrm>
            <a:off x="99481" y="5486400"/>
            <a:ext cx="2946129" cy="769441"/>
          </a:xfrm>
          <a:prstGeom prst="rect">
            <a:avLst/>
          </a:prstGeom>
          <a:noFill/>
        </p:spPr>
        <p:txBody>
          <a:bodyPr wrap="square" rtlCol="0">
            <a:spAutoFit/>
          </a:bodyPr>
          <a:lstStyle/>
          <a:p>
            <a:r>
              <a:rPr lang="en-US" sz="4400" i="1" dirty="0" smtClean="0">
                <a:solidFill>
                  <a:prstClr val="black"/>
                </a:solidFill>
              </a:rPr>
              <a:t>RULE 4</a:t>
            </a:r>
            <a:endParaRPr lang="en-US" sz="4400" i="1" dirty="0">
              <a:solidFill>
                <a:prstClr val="black"/>
              </a:solidFill>
            </a:endParaRPr>
          </a:p>
        </p:txBody>
      </p:sp>
      <p:sp>
        <p:nvSpPr>
          <p:cNvPr id="15" name="TextBox 14"/>
          <p:cNvSpPr txBox="1"/>
          <p:nvPr/>
        </p:nvSpPr>
        <p:spPr>
          <a:xfrm>
            <a:off x="7239000" y="5520779"/>
            <a:ext cx="2946129" cy="769441"/>
          </a:xfrm>
          <a:prstGeom prst="rect">
            <a:avLst/>
          </a:prstGeom>
          <a:noFill/>
        </p:spPr>
        <p:txBody>
          <a:bodyPr wrap="square" rtlCol="0">
            <a:spAutoFit/>
          </a:bodyPr>
          <a:lstStyle/>
          <a:p>
            <a:r>
              <a:rPr lang="en-US" sz="4400" i="1" dirty="0" smtClean="0">
                <a:solidFill>
                  <a:prstClr val="black"/>
                </a:solidFill>
              </a:rPr>
              <a:t>RULE 5</a:t>
            </a:r>
            <a:endParaRPr lang="en-US" sz="4400" i="1" dirty="0">
              <a:solidFill>
                <a:prstClr val="black"/>
              </a:solidFill>
            </a:endParaRPr>
          </a:p>
        </p:txBody>
      </p:sp>
      <p:sp>
        <p:nvSpPr>
          <p:cNvPr id="16" name="TextBox 15"/>
          <p:cNvSpPr txBox="1"/>
          <p:nvPr/>
        </p:nvSpPr>
        <p:spPr>
          <a:xfrm>
            <a:off x="3659144" y="347019"/>
            <a:ext cx="2946129" cy="769441"/>
          </a:xfrm>
          <a:prstGeom prst="rect">
            <a:avLst/>
          </a:prstGeom>
          <a:noFill/>
        </p:spPr>
        <p:txBody>
          <a:bodyPr wrap="square" rtlCol="0">
            <a:spAutoFit/>
          </a:bodyPr>
          <a:lstStyle/>
          <a:p>
            <a:r>
              <a:rPr lang="en-US" sz="4400" i="1" dirty="0" smtClean="0">
                <a:solidFill>
                  <a:prstClr val="black"/>
                </a:solidFill>
              </a:rPr>
              <a:t>RULE 1</a:t>
            </a:r>
            <a:endParaRPr lang="en-US" sz="4400" i="1" dirty="0">
              <a:solidFill>
                <a:prstClr val="black"/>
              </a:solidFill>
            </a:endParaRPr>
          </a:p>
        </p:txBody>
      </p:sp>
      <p:sp>
        <p:nvSpPr>
          <p:cNvPr id="17" name="TextBox 16"/>
          <p:cNvSpPr txBox="1"/>
          <p:nvPr/>
        </p:nvSpPr>
        <p:spPr>
          <a:xfrm>
            <a:off x="665174" y="2845301"/>
            <a:ext cx="2946129" cy="769441"/>
          </a:xfrm>
          <a:prstGeom prst="rect">
            <a:avLst/>
          </a:prstGeom>
          <a:noFill/>
        </p:spPr>
        <p:txBody>
          <a:bodyPr wrap="square" rtlCol="0">
            <a:spAutoFit/>
          </a:bodyPr>
          <a:lstStyle/>
          <a:p>
            <a:r>
              <a:rPr lang="en-US" sz="4400" i="1" dirty="0" smtClean="0">
                <a:solidFill>
                  <a:prstClr val="black"/>
                </a:solidFill>
              </a:rPr>
              <a:t>RULE 2</a:t>
            </a:r>
            <a:endParaRPr lang="en-US" sz="4400" i="1" dirty="0">
              <a:solidFill>
                <a:prstClr val="black"/>
              </a:solidFill>
            </a:endParaRPr>
          </a:p>
        </p:txBody>
      </p:sp>
      <p:sp>
        <p:nvSpPr>
          <p:cNvPr id="18" name="TextBox 17"/>
          <p:cNvSpPr txBox="1"/>
          <p:nvPr/>
        </p:nvSpPr>
        <p:spPr>
          <a:xfrm>
            <a:off x="6705600" y="2845300"/>
            <a:ext cx="2946129" cy="769441"/>
          </a:xfrm>
          <a:prstGeom prst="rect">
            <a:avLst/>
          </a:prstGeom>
          <a:noFill/>
        </p:spPr>
        <p:txBody>
          <a:bodyPr wrap="square" rtlCol="0">
            <a:spAutoFit/>
          </a:bodyPr>
          <a:lstStyle/>
          <a:p>
            <a:r>
              <a:rPr lang="en-US" sz="4400" i="1" dirty="0" smtClean="0">
                <a:solidFill>
                  <a:prstClr val="black"/>
                </a:solidFill>
              </a:rPr>
              <a:t>RULE 3</a:t>
            </a:r>
            <a:endParaRPr lang="en-US" sz="4400" i="1" dirty="0">
              <a:solidFill>
                <a:prstClr val="black"/>
              </a:solidFill>
            </a:endParaRPr>
          </a:p>
        </p:txBody>
      </p:sp>
    </p:spTree>
    <p:custDataLst>
      <p:tags r:id="rId1"/>
    </p:custDataLst>
    <p:extLst>
      <p:ext uri="{BB962C8B-B14F-4D97-AF65-F5344CB8AC3E}">
        <p14:creationId xmlns:p14="http://schemas.microsoft.com/office/powerpoint/2010/main" val="366969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5" grpId="0" animBg="1"/>
      <p:bldP spid="9" grpId="0" animBg="1"/>
      <p:bldP spid="12"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 y="228600"/>
            <a:ext cx="9007958" cy="5576887"/>
          </a:xfrm>
          <a:prstGeom prst="rect">
            <a:avLst/>
          </a:prstGeom>
        </p:spPr>
      </p:pic>
    </p:spTree>
    <p:custDataLst>
      <p:tags r:id="rId1"/>
    </p:custDataLst>
    <p:extLst>
      <p:ext uri="{BB962C8B-B14F-4D97-AF65-F5344CB8AC3E}">
        <p14:creationId xmlns:p14="http://schemas.microsoft.com/office/powerpoint/2010/main" val="32375402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337" y="157163"/>
            <a:ext cx="8186738" cy="5816224"/>
          </a:xfrm>
          <a:prstGeom prst="rect">
            <a:avLst/>
          </a:prstGeom>
        </p:spPr>
      </p:pic>
      <p:pic>
        <p:nvPicPr>
          <p:cNvPr id="6" name="Picture 5"/>
          <p:cNvPicPr>
            <a:picLocks noChangeAspect="1"/>
          </p:cNvPicPr>
          <p:nvPr/>
        </p:nvPicPr>
        <p:blipFill>
          <a:blip r:embed="rId4"/>
          <a:stretch>
            <a:fillRect/>
          </a:stretch>
        </p:blipFill>
        <p:spPr>
          <a:xfrm>
            <a:off x="1905000" y="5973387"/>
            <a:ext cx="7109448" cy="608388"/>
          </a:xfrm>
          <a:prstGeom prst="rect">
            <a:avLst/>
          </a:prstGeom>
        </p:spPr>
      </p:pic>
    </p:spTree>
    <p:custDataLst>
      <p:tags r:id="rId1"/>
    </p:custDataLst>
    <p:extLst>
      <p:ext uri="{BB962C8B-B14F-4D97-AF65-F5344CB8AC3E}">
        <p14:creationId xmlns:p14="http://schemas.microsoft.com/office/powerpoint/2010/main" val="17937022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215744" y="2433872"/>
            <a:ext cx="2571750" cy="1477736"/>
          </a:xfrm>
          <a:prstGeom prst="wedgeEllipseCallout">
            <a:avLst>
              <a:gd name="adj1" fmla="val -59933"/>
              <a:gd name="adj2" fmla="val -278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Respond to question</a:t>
            </a:r>
            <a:endParaRPr lang="en-US" sz="2400" dirty="0">
              <a:solidFill>
                <a:schemeClr val="tx1">
                  <a:lumMod val="50000"/>
                </a:schemeClr>
              </a:solidFill>
            </a:endParaRPr>
          </a:p>
        </p:txBody>
      </p:sp>
      <p:sp>
        <p:nvSpPr>
          <p:cNvPr id="9" name="Oval Callout 8"/>
          <p:cNvSpPr/>
          <p:nvPr/>
        </p:nvSpPr>
        <p:spPr>
          <a:xfrm>
            <a:off x="4697041" y="2610330"/>
            <a:ext cx="2571750" cy="1477736"/>
          </a:xfrm>
          <a:prstGeom prst="wedgeEllipseCallout">
            <a:avLst>
              <a:gd name="adj1" fmla="val 53746"/>
              <a:gd name="adj2" fmla="val 236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Respond to response</a:t>
            </a:r>
            <a:endParaRPr lang="en-US" sz="2400" dirty="0">
              <a:solidFill>
                <a:schemeClr val="tx1">
                  <a:lumMod val="50000"/>
                </a:schemeClr>
              </a:solidFill>
            </a:endParaRPr>
          </a:p>
        </p:txBody>
      </p:sp>
      <p:sp>
        <p:nvSpPr>
          <p:cNvPr id="4" name="Rounded Rectangle 3"/>
          <p:cNvSpPr/>
          <p:nvPr/>
        </p:nvSpPr>
        <p:spPr bwMode="auto">
          <a:xfrm>
            <a:off x="640107" y="160886"/>
            <a:ext cx="2674594" cy="1975009"/>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dirty="0" smtClean="0">
                <a:solidFill>
                  <a:schemeClr val="tx1">
                    <a:lumMod val="50000"/>
                  </a:schemeClr>
                </a:solidFill>
                <a:ea typeface="ＭＳ Ｐゴシック" pitchFamily="34" charset="-128"/>
              </a:rPr>
              <a:t>Question 1:  </a:t>
            </a:r>
          </a:p>
          <a:p>
            <a:pPr algn="ctr" fontAlgn="base">
              <a:spcBef>
                <a:spcPct val="50000"/>
              </a:spcBef>
              <a:spcAft>
                <a:spcPct val="0"/>
              </a:spcAft>
            </a:pPr>
            <a:r>
              <a:rPr lang="en-US" sz="2000" dirty="0" smtClean="0">
                <a:solidFill>
                  <a:schemeClr val="tx1">
                    <a:lumMod val="50000"/>
                  </a:schemeClr>
                </a:solidFill>
                <a:ea typeface="ＭＳ Ｐゴシック" pitchFamily="34" charset="-128"/>
              </a:rPr>
              <a:t>Who would you most like to have dinner with, living or dead, and why?</a:t>
            </a:r>
          </a:p>
        </p:txBody>
      </p:sp>
      <p:sp>
        <p:nvSpPr>
          <p:cNvPr id="8" name="Oval Callout 7"/>
          <p:cNvSpPr/>
          <p:nvPr/>
        </p:nvSpPr>
        <p:spPr>
          <a:xfrm>
            <a:off x="4697041" y="4010040"/>
            <a:ext cx="2571750" cy="1477736"/>
          </a:xfrm>
          <a:prstGeom prst="wedgeEllipseCallout">
            <a:avLst>
              <a:gd name="adj1" fmla="val 51894"/>
              <a:gd name="adj2" fmla="val -401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Respond to question</a:t>
            </a:r>
            <a:endParaRPr lang="en-US" sz="2400" dirty="0">
              <a:solidFill>
                <a:schemeClr val="tx1">
                  <a:lumMod val="50000"/>
                </a:schemeClr>
              </a:solidFill>
            </a:endParaRPr>
          </a:p>
        </p:txBody>
      </p:sp>
      <p:sp>
        <p:nvSpPr>
          <p:cNvPr id="11" name="Oval Callout 10"/>
          <p:cNvSpPr/>
          <p:nvPr/>
        </p:nvSpPr>
        <p:spPr>
          <a:xfrm>
            <a:off x="2215744" y="3951232"/>
            <a:ext cx="2571750" cy="1477736"/>
          </a:xfrm>
          <a:prstGeom prst="wedgeEllipseCallout">
            <a:avLst>
              <a:gd name="adj1" fmla="val -57340"/>
              <a:gd name="adj2" fmla="val -3630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Respond to response</a:t>
            </a:r>
            <a:endParaRPr lang="en-US" sz="2400" dirty="0">
              <a:solidFill>
                <a:schemeClr val="tx1">
                  <a:lumMod val="50000"/>
                </a:schemeClr>
              </a:solidFill>
            </a:endParaRPr>
          </a:p>
        </p:txBody>
      </p:sp>
      <p:sp>
        <p:nvSpPr>
          <p:cNvPr id="12" name="Rounded Rectangle 11"/>
          <p:cNvSpPr/>
          <p:nvPr/>
        </p:nvSpPr>
        <p:spPr bwMode="auto">
          <a:xfrm>
            <a:off x="3314701" y="160886"/>
            <a:ext cx="2575135" cy="1940957"/>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400" dirty="0" smtClean="0">
                <a:solidFill>
                  <a:schemeClr val="tx1">
                    <a:lumMod val="50000"/>
                  </a:schemeClr>
                </a:solidFill>
                <a:ea typeface="ＭＳ Ｐゴシック" pitchFamily="34" charset="-128"/>
              </a:rPr>
              <a:t>Question 2:  </a:t>
            </a:r>
          </a:p>
          <a:p>
            <a:pPr algn="ctr" fontAlgn="base">
              <a:spcBef>
                <a:spcPct val="50000"/>
              </a:spcBef>
              <a:spcAft>
                <a:spcPct val="0"/>
              </a:spcAft>
            </a:pPr>
            <a:r>
              <a:rPr lang="en-US" sz="2400" dirty="0" smtClean="0">
                <a:solidFill>
                  <a:schemeClr val="tx1">
                    <a:lumMod val="50000"/>
                  </a:schemeClr>
                </a:solidFill>
                <a:ea typeface="ＭＳ Ｐゴシック" pitchFamily="34" charset="-128"/>
              </a:rPr>
              <a:t>What is your most treasured memory?</a:t>
            </a:r>
          </a:p>
        </p:txBody>
      </p:sp>
      <p:sp>
        <p:nvSpPr>
          <p:cNvPr id="13" name="Rounded Rectangle 12"/>
          <p:cNvSpPr/>
          <p:nvPr/>
        </p:nvSpPr>
        <p:spPr bwMode="auto">
          <a:xfrm>
            <a:off x="5889836" y="160886"/>
            <a:ext cx="2575135" cy="1940957"/>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400" dirty="0" smtClean="0">
                <a:solidFill>
                  <a:schemeClr val="tx1">
                    <a:lumMod val="50000"/>
                  </a:schemeClr>
                </a:solidFill>
                <a:ea typeface="ＭＳ Ｐゴシック" pitchFamily="34" charset="-128"/>
              </a:rPr>
              <a:t>Question 3:  </a:t>
            </a:r>
          </a:p>
          <a:p>
            <a:pPr algn="ctr" fontAlgn="base">
              <a:spcBef>
                <a:spcPct val="50000"/>
              </a:spcBef>
              <a:spcAft>
                <a:spcPct val="0"/>
              </a:spcAft>
            </a:pPr>
            <a:r>
              <a:rPr lang="en-US" sz="2400" dirty="0" smtClean="0">
                <a:solidFill>
                  <a:schemeClr val="tx1">
                    <a:lumMod val="50000"/>
                  </a:schemeClr>
                </a:solidFill>
                <a:ea typeface="ＭＳ Ｐゴシック" pitchFamily="34" charset="-128"/>
              </a:rPr>
              <a:t>What do you like about me so far?</a:t>
            </a:r>
          </a:p>
        </p:txBody>
      </p:sp>
      <p:sp>
        <p:nvSpPr>
          <p:cNvPr id="3" name="Oval 2"/>
          <p:cNvSpPr/>
          <p:nvPr/>
        </p:nvSpPr>
        <p:spPr bwMode="auto">
          <a:xfrm>
            <a:off x="2192014" y="2433872"/>
            <a:ext cx="570237" cy="56263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A</a:t>
            </a:r>
          </a:p>
        </p:txBody>
      </p:sp>
      <p:sp>
        <p:nvSpPr>
          <p:cNvPr id="14" name="Oval 13"/>
          <p:cNvSpPr/>
          <p:nvPr/>
        </p:nvSpPr>
        <p:spPr bwMode="auto">
          <a:xfrm>
            <a:off x="6579115" y="2475189"/>
            <a:ext cx="570237" cy="562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B</a:t>
            </a:r>
          </a:p>
        </p:txBody>
      </p:sp>
      <p:sp>
        <p:nvSpPr>
          <p:cNvPr id="15" name="Oval 14"/>
          <p:cNvSpPr/>
          <p:nvPr/>
        </p:nvSpPr>
        <p:spPr bwMode="auto">
          <a:xfrm>
            <a:off x="6067443" y="5206461"/>
            <a:ext cx="570237" cy="56263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C</a:t>
            </a:r>
          </a:p>
        </p:txBody>
      </p:sp>
      <p:sp>
        <p:nvSpPr>
          <p:cNvPr id="16" name="Oval 15"/>
          <p:cNvSpPr/>
          <p:nvPr/>
        </p:nvSpPr>
        <p:spPr bwMode="auto">
          <a:xfrm>
            <a:off x="2585249" y="5134295"/>
            <a:ext cx="570237" cy="562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D</a:t>
            </a:r>
          </a:p>
        </p:txBody>
      </p:sp>
    </p:spTree>
    <p:custDataLst>
      <p:tags r:id="rId1"/>
    </p:custDataLst>
    <p:extLst>
      <p:ext uri="{BB962C8B-B14F-4D97-AF65-F5344CB8AC3E}">
        <p14:creationId xmlns:p14="http://schemas.microsoft.com/office/powerpoint/2010/main" val="665727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4" grpId="0" animBg="1"/>
      <p:bldP spid="8" grpId="0" animBg="1"/>
      <p:bldP spid="11" grpId="0" animBg="1"/>
      <p:bldP spid="12" grpId="0" animBg="1"/>
      <p:bldP spid="13" grpId="0" animBg="1"/>
      <p:bldP spid="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bwMode="auto">
          <a:xfrm>
            <a:off x="2921446" y="1227686"/>
            <a:ext cx="3352799" cy="4277499"/>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800" dirty="0" smtClean="0">
                <a:solidFill>
                  <a:schemeClr val="tx1">
                    <a:lumMod val="50000"/>
                  </a:schemeClr>
                </a:solidFill>
                <a:ea typeface="ＭＳ Ｐゴシック" pitchFamily="34" charset="-128"/>
              </a:rPr>
              <a:t>Debrief:</a:t>
            </a:r>
          </a:p>
          <a:p>
            <a:pPr algn="ctr" fontAlgn="base">
              <a:spcBef>
                <a:spcPct val="50000"/>
              </a:spcBef>
              <a:spcAft>
                <a:spcPct val="0"/>
              </a:spcAft>
            </a:pPr>
            <a:endParaRPr lang="en-US" sz="2800" dirty="0">
              <a:solidFill>
                <a:schemeClr val="tx1">
                  <a:lumMod val="50000"/>
                </a:schemeClr>
              </a:solidFill>
              <a:ea typeface="ＭＳ Ｐゴシック" pitchFamily="34" charset="-128"/>
            </a:endParaRPr>
          </a:p>
          <a:p>
            <a:pPr algn="ctr" fontAlgn="base">
              <a:spcBef>
                <a:spcPct val="50000"/>
              </a:spcBef>
              <a:spcAft>
                <a:spcPct val="0"/>
              </a:spcAft>
            </a:pPr>
            <a:r>
              <a:rPr lang="en-US" sz="2800" dirty="0" smtClean="0">
                <a:solidFill>
                  <a:schemeClr val="tx1">
                    <a:lumMod val="50000"/>
                  </a:schemeClr>
                </a:solidFill>
                <a:ea typeface="ＭＳ Ｐゴシック" pitchFamily="34" charset="-128"/>
              </a:rPr>
              <a:t>How was doing this with each other?  How does it feel to have done this together?</a:t>
            </a:r>
          </a:p>
        </p:txBody>
      </p:sp>
    </p:spTree>
    <p:custDataLst>
      <p:tags r:id="rId1"/>
    </p:custDataLst>
    <p:extLst>
      <p:ext uri="{BB962C8B-B14F-4D97-AF65-F5344CB8AC3E}">
        <p14:creationId xmlns:p14="http://schemas.microsoft.com/office/powerpoint/2010/main" val="863849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19575" y="1486705"/>
            <a:ext cx="4381499" cy="1323439"/>
          </a:xfrm>
          <a:prstGeom prst="rect">
            <a:avLst/>
          </a:prstGeom>
          <a:noFill/>
        </p:spPr>
        <p:txBody>
          <a:bodyPr wrap="square" rtlCol="0">
            <a:spAutoFit/>
          </a:bodyPr>
          <a:lstStyle/>
          <a:p>
            <a:pPr fontAlgn="base">
              <a:spcBef>
                <a:spcPct val="0"/>
              </a:spcBef>
              <a:spcAft>
                <a:spcPct val="0"/>
              </a:spcAft>
            </a:pPr>
            <a:r>
              <a:rPr lang="en-US" sz="4000" i="1" dirty="0" smtClean="0">
                <a:solidFill>
                  <a:srgbClr val="5B5249"/>
                </a:solidFill>
                <a:ea typeface="ＭＳ Ｐゴシック" pitchFamily="34" charset="-128"/>
              </a:rPr>
              <a:t>The “Fast Friends” Procedure</a:t>
            </a:r>
            <a:endParaRPr lang="en-US" sz="4000" i="1" dirty="0">
              <a:solidFill>
                <a:srgbClr val="5B5249"/>
              </a:solidFill>
              <a:ea typeface="ＭＳ Ｐゴシック" pitchFamily="34" charset="-128"/>
            </a:endParaRPr>
          </a:p>
        </p:txBody>
      </p:sp>
      <p:pic>
        <p:nvPicPr>
          <p:cNvPr id="9" name="Picture 2" descr="http://ts3.mm.bing.net/th?id=JN.I6iTAvj6ZRSaagKhBX%2bU%2fQ&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381000"/>
            <a:ext cx="3200400"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733800"/>
            <a:ext cx="8763000" cy="2554545"/>
          </a:xfrm>
          <a:prstGeom prst="rect">
            <a:avLst/>
          </a:prstGeom>
          <a:solidFill>
            <a:srgbClr val="FFFF99"/>
          </a:solidFill>
        </p:spPr>
        <p:txBody>
          <a:bodyPr wrap="square" rtlCol="0">
            <a:spAutoFit/>
          </a:bodyPr>
          <a:lstStyle/>
          <a:p>
            <a:pPr algn="ctr" fontAlgn="base">
              <a:spcBef>
                <a:spcPct val="0"/>
              </a:spcBef>
              <a:spcAft>
                <a:spcPct val="0"/>
              </a:spcAft>
            </a:pPr>
            <a:r>
              <a:rPr lang="en-US" sz="4000" dirty="0" smtClean="0">
                <a:solidFill>
                  <a:srgbClr val="5B5249"/>
                </a:solidFill>
                <a:ea typeface="ＭＳ Ｐゴシック" pitchFamily="34" charset="-128"/>
              </a:rPr>
              <a:t>Conclusion:  </a:t>
            </a:r>
          </a:p>
          <a:p>
            <a:pPr fontAlgn="base">
              <a:spcBef>
                <a:spcPct val="0"/>
              </a:spcBef>
              <a:spcAft>
                <a:spcPct val="0"/>
              </a:spcAft>
            </a:pPr>
            <a:r>
              <a:rPr lang="en-US" sz="4000" dirty="0" smtClean="0">
                <a:solidFill>
                  <a:srgbClr val="5B5249"/>
                </a:solidFill>
                <a:ea typeface="ＭＳ Ｐゴシック" pitchFamily="34" charset="-128"/>
              </a:rPr>
              <a:t>Many studies show that the fast friends procedure can quickly create intimacy, friendship and love. </a:t>
            </a:r>
            <a:endParaRPr lang="en-US" sz="4000" dirty="0">
              <a:solidFill>
                <a:srgbClr val="5B5249"/>
              </a:solidFill>
              <a:ea typeface="ＭＳ Ｐゴシック" pitchFamily="34" charset="-128"/>
            </a:endParaRPr>
          </a:p>
        </p:txBody>
      </p:sp>
    </p:spTree>
    <p:custDataLst>
      <p:tags r:id="rId1"/>
    </p:custDataLst>
    <p:extLst>
      <p:ext uri="{BB962C8B-B14F-4D97-AF65-F5344CB8AC3E}">
        <p14:creationId xmlns:p14="http://schemas.microsoft.com/office/powerpoint/2010/main" val="2274216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077" y="4224992"/>
            <a:ext cx="1450578" cy="24793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146" y="6164995"/>
            <a:ext cx="720854" cy="693005"/>
          </a:xfrm>
          <a:prstGeom prst="rect">
            <a:avLst/>
          </a:prstGeom>
        </p:spPr>
      </p:pic>
      <p:sp>
        <p:nvSpPr>
          <p:cNvPr id="6" name="Rectangle 5"/>
          <p:cNvSpPr/>
          <p:nvPr/>
        </p:nvSpPr>
        <p:spPr>
          <a:xfrm>
            <a:off x="413175" y="685800"/>
            <a:ext cx="6362639" cy="1446550"/>
          </a:xfrm>
          <a:prstGeom prst="rect">
            <a:avLst/>
          </a:prstGeom>
          <a:noFill/>
        </p:spPr>
        <p:txBody>
          <a:bodyPr wrap="none" lIns="91440" tIns="45720" rIns="91440" bIns="45720">
            <a:spAutoFit/>
          </a:bodyPr>
          <a:lstStyle/>
          <a:p>
            <a:pPr algn="ctr"/>
            <a:r>
              <a:rPr lang="en-US" sz="4400" b="1" dirty="0">
                <a:ln w="0"/>
                <a:solidFill>
                  <a:srgbClr val="549D04"/>
                </a:solidFill>
                <a:effectLst>
                  <a:outerShdw blurRad="38100" dist="25400" dir="5400000" algn="ctr" rotWithShape="0">
                    <a:srgbClr val="6E747A">
                      <a:alpha val="43000"/>
                    </a:srgbClr>
                  </a:outerShdw>
                </a:effectLst>
              </a:rPr>
              <a:t>Need CE credit for this </a:t>
            </a:r>
          </a:p>
          <a:p>
            <a:pPr algn="ctr"/>
            <a:r>
              <a:rPr lang="en-US" sz="4400" b="1" dirty="0">
                <a:ln w="0"/>
                <a:solidFill>
                  <a:srgbClr val="549D04"/>
                </a:solidFill>
                <a:effectLst>
                  <a:outerShdw blurRad="38100" dist="25400" dir="5400000" algn="ctr" rotWithShape="0">
                    <a:srgbClr val="6E747A">
                      <a:alpha val="43000"/>
                    </a:srgbClr>
                  </a:outerShdw>
                </a:effectLst>
              </a:rPr>
              <a:t>session?</a:t>
            </a:r>
          </a:p>
        </p:txBody>
      </p:sp>
      <p:sp>
        <p:nvSpPr>
          <p:cNvPr id="7" name="Rectangle 6"/>
          <p:cNvSpPr/>
          <p:nvPr/>
        </p:nvSpPr>
        <p:spPr>
          <a:xfrm>
            <a:off x="1317154" y="2286000"/>
            <a:ext cx="5394425" cy="1938992"/>
          </a:xfrm>
          <a:prstGeom prst="rect">
            <a:avLst/>
          </a:prstGeom>
          <a:noFill/>
        </p:spPr>
        <p:txBody>
          <a:bodyPr wrap="none" lIns="91440" tIns="45720" rIns="91440" bIns="45720">
            <a:spAutoFit/>
          </a:bodyPr>
          <a:lstStyle/>
          <a:p>
            <a:pPr algn="ctr"/>
            <a:r>
              <a:rPr lang="en-US" sz="4000" dirty="0">
                <a:ln w="0"/>
                <a:solidFill>
                  <a:srgbClr val="005DAA">
                    <a:lumMod val="75000"/>
                  </a:srgbClr>
                </a:solidFill>
                <a:effectLst>
                  <a:outerShdw blurRad="38100" dist="25400" dir="5400000" algn="ctr" rotWithShape="0">
                    <a:srgbClr val="6E747A">
                      <a:alpha val="43000"/>
                    </a:srgbClr>
                  </a:outerShdw>
                </a:effectLst>
              </a:rPr>
              <a:t>Please don’t forget to </a:t>
            </a:r>
            <a:endParaRPr lang="en-US" sz="4000" dirty="0" smtClean="0">
              <a:ln w="0"/>
              <a:solidFill>
                <a:srgbClr val="005DAA">
                  <a:lumMod val="75000"/>
                </a:srgbClr>
              </a:solidFill>
              <a:effectLst>
                <a:outerShdw blurRad="38100" dist="25400" dir="5400000" algn="ctr" rotWithShape="0">
                  <a:srgbClr val="6E747A">
                    <a:alpha val="43000"/>
                  </a:srgbClr>
                </a:outerShdw>
              </a:effectLst>
            </a:endParaRPr>
          </a:p>
          <a:p>
            <a:pPr algn="ctr"/>
            <a:r>
              <a:rPr lang="en-US" sz="4000" dirty="0" smtClean="0">
                <a:ln w="0"/>
                <a:solidFill>
                  <a:srgbClr val="005DAA">
                    <a:lumMod val="75000"/>
                  </a:srgbClr>
                </a:solidFill>
                <a:effectLst>
                  <a:outerShdw blurRad="38100" dist="25400" dir="5400000" algn="ctr" rotWithShape="0">
                    <a:srgbClr val="6E747A">
                      <a:alpha val="43000"/>
                    </a:srgbClr>
                  </a:outerShdw>
                </a:effectLst>
              </a:rPr>
              <a:t>scan </a:t>
            </a:r>
            <a:r>
              <a:rPr lang="en-US" sz="4000" dirty="0">
                <a:ln w="0"/>
                <a:solidFill>
                  <a:srgbClr val="005DAA">
                    <a:lumMod val="75000"/>
                  </a:srgbClr>
                </a:solidFill>
                <a:effectLst>
                  <a:outerShdw blurRad="38100" dist="25400" dir="5400000" algn="ctr" rotWithShape="0">
                    <a:srgbClr val="6E747A">
                      <a:alpha val="43000"/>
                    </a:srgbClr>
                  </a:outerShdw>
                </a:effectLst>
              </a:rPr>
              <a:t>in </a:t>
            </a:r>
            <a:r>
              <a:rPr lang="en-US" sz="4000" dirty="0" smtClean="0">
                <a:ln w="0"/>
                <a:solidFill>
                  <a:srgbClr val="005DAA">
                    <a:lumMod val="75000"/>
                  </a:srgbClr>
                </a:solidFill>
                <a:effectLst>
                  <a:outerShdw blurRad="38100" dist="25400" dir="5400000" algn="ctr" rotWithShape="0">
                    <a:srgbClr val="6E747A">
                      <a:alpha val="43000"/>
                    </a:srgbClr>
                  </a:outerShdw>
                </a:effectLst>
              </a:rPr>
              <a:t>to </a:t>
            </a:r>
            <a:r>
              <a:rPr lang="en-US" sz="4000" dirty="0">
                <a:ln w="0"/>
                <a:solidFill>
                  <a:srgbClr val="005DAA">
                    <a:lumMod val="75000"/>
                  </a:srgbClr>
                </a:solidFill>
                <a:effectLst>
                  <a:outerShdw blurRad="38100" dist="25400" dir="5400000" algn="ctr" rotWithShape="0">
                    <a:srgbClr val="6E747A">
                      <a:alpha val="43000"/>
                    </a:srgbClr>
                  </a:outerShdw>
                </a:effectLst>
              </a:rPr>
              <a:t>have your </a:t>
            </a:r>
          </a:p>
          <a:p>
            <a:pPr algn="ctr"/>
            <a:r>
              <a:rPr lang="en-US" sz="4000" dirty="0">
                <a:ln w="0"/>
                <a:solidFill>
                  <a:srgbClr val="005DAA">
                    <a:lumMod val="75000"/>
                  </a:srgbClr>
                </a:solidFill>
                <a:effectLst>
                  <a:outerShdw blurRad="38100" dist="25400" dir="5400000" algn="ctr" rotWithShape="0">
                    <a:srgbClr val="6E747A">
                      <a:alpha val="43000"/>
                    </a:srgbClr>
                  </a:outerShdw>
                </a:effectLst>
              </a:rPr>
              <a:t>attendance </a:t>
            </a:r>
            <a:r>
              <a:rPr lang="en-US" sz="4000" dirty="0" smtClean="0">
                <a:ln w="0"/>
                <a:solidFill>
                  <a:srgbClr val="005DAA">
                    <a:lumMod val="75000"/>
                  </a:srgbClr>
                </a:solidFill>
                <a:effectLst>
                  <a:outerShdw blurRad="38100" dist="25400" dir="5400000" algn="ctr" rotWithShape="0">
                    <a:srgbClr val="6E747A">
                      <a:alpha val="43000"/>
                    </a:srgbClr>
                  </a:outerShdw>
                </a:effectLst>
              </a:rPr>
              <a:t>tracked.</a:t>
            </a:r>
            <a:endParaRPr lang="en-US" sz="4000" dirty="0">
              <a:ln w="0"/>
              <a:solidFill>
                <a:srgbClr val="005DAA">
                  <a:lumMod val="75000"/>
                </a:srgb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97864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Tree>
    <p:extLst>
      <p:ext uri="{BB962C8B-B14F-4D97-AF65-F5344CB8AC3E}">
        <p14:creationId xmlns:p14="http://schemas.microsoft.com/office/powerpoint/2010/main" val="783136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gradFill flip="none" rotWithShape="1">
            <a:gsLst>
              <a:gs pos="0">
                <a:schemeClr val="accent6">
                  <a:lumMod val="40000"/>
                  <a:lumOff val="60000"/>
                </a:schemeClr>
              </a:gs>
              <a:gs pos="28000">
                <a:schemeClr val="accent6">
                  <a:lumMod val="40000"/>
                  <a:lumOff val="60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84" name="Group 83"/>
          <p:cNvGrpSpPr/>
          <p:nvPr/>
        </p:nvGrpSpPr>
        <p:grpSpPr>
          <a:xfrm>
            <a:off x="1437177" y="6069968"/>
            <a:ext cx="4761164" cy="573496"/>
            <a:chOff x="962010" y="7468321"/>
            <a:chExt cx="5786334" cy="650260"/>
          </a:xfrm>
        </p:grpSpPr>
        <p:sp>
          <p:nvSpPr>
            <p:cNvPr id="85" name="Oval 84"/>
            <p:cNvSpPr/>
            <p:nvPr/>
          </p:nvSpPr>
          <p:spPr>
            <a:xfrm>
              <a:off x="962010" y="7468321"/>
              <a:ext cx="5786334" cy="6502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6" name="TextBox 85"/>
            <p:cNvSpPr txBox="1"/>
            <p:nvPr/>
          </p:nvSpPr>
          <p:spPr>
            <a:xfrm>
              <a:off x="3235713" y="7587657"/>
              <a:ext cx="2825838" cy="383871"/>
            </a:xfrm>
            <a:prstGeom prst="rect">
              <a:avLst/>
            </a:prstGeom>
            <a:noFill/>
          </p:spPr>
          <p:txBody>
            <a:bodyPr wrap="square" rtlCol="0">
              <a:spAutoFit/>
            </a:bodyPr>
            <a:lstStyle/>
            <a:p>
              <a:r>
                <a:rPr lang="en-US" sz="1600" i="1" dirty="0" smtClean="0">
                  <a:solidFill>
                    <a:prstClr val="black"/>
                  </a:solidFill>
                </a:rPr>
                <a:t>Self-care</a:t>
              </a:r>
              <a:endParaRPr lang="en-US" sz="1600" i="1" dirty="0">
                <a:solidFill>
                  <a:prstClr val="black"/>
                </a:solidFill>
              </a:endParaRPr>
            </a:p>
          </p:txBody>
        </p:sp>
      </p:gr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119249"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358954" y="3424827"/>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115" name="TextBox 114"/>
          <p:cNvSpPr txBox="1"/>
          <p:nvPr/>
        </p:nvSpPr>
        <p:spPr>
          <a:xfrm>
            <a:off x="6509344" y="4152397"/>
            <a:ext cx="2478095" cy="369332"/>
          </a:xfrm>
          <a:prstGeom prst="rect">
            <a:avLst/>
          </a:prstGeom>
          <a:solidFill>
            <a:srgbClr val="FFFF00"/>
          </a:solidFill>
        </p:spPr>
        <p:txBody>
          <a:bodyPr wrap="square" rtlCol="0">
            <a:spAutoFit/>
          </a:bodyPr>
          <a:lstStyle/>
          <a:p>
            <a:r>
              <a:rPr lang="en-US" dirty="0" smtClean="0">
                <a:solidFill>
                  <a:prstClr val="black"/>
                </a:solidFill>
              </a:rPr>
              <a:t>“I need...” (</a:t>
            </a:r>
            <a:r>
              <a:rPr lang="en-US" dirty="0" err="1" smtClean="0">
                <a:solidFill>
                  <a:prstClr val="black"/>
                </a:solidFill>
              </a:rPr>
              <a:t>manding</a:t>
            </a:r>
            <a:r>
              <a:rPr lang="en-US" dirty="0" smtClean="0">
                <a:solidFill>
                  <a:prstClr val="black"/>
                </a:solidFill>
              </a:rPr>
              <a:t>)</a:t>
            </a:r>
            <a:endParaRPr lang="en-US" dirty="0">
              <a:solidFill>
                <a:prstClr val="black"/>
              </a:solidFill>
            </a:endParaRPr>
          </a:p>
        </p:txBody>
      </p:sp>
      <p:sp>
        <p:nvSpPr>
          <p:cNvPr id="123" name="TextBox 122"/>
          <p:cNvSpPr txBox="1"/>
          <p:nvPr/>
        </p:nvSpPr>
        <p:spPr>
          <a:xfrm>
            <a:off x="6509344" y="2305359"/>
            <a:ext cx="2484475" cy="646331"/>
          </a:xfrm>
          <a:prstGeom prst="rect">
            <a:avLst/>
          </a:prstGeom>
          <a:solidFill>
            <a:srgbClr val="FFFF00"/>
          </a:solidFill>
        </p:spPr>
        <p:txBody>
          <a:bodyPr wrap="square" rtlCol="0">
            <a:spAutoFit/>
          </a:bodyPr>
          <a:lstStyle/>
          <a:p>
            <a:r>
              <a:rPr lang="en-US" dirty="0" smtClean="0">
                <a:solidFill>
                  <a:prstClr val="black"/>
                </a:solidFill>
              </a:rPr>
              <a:t>Experiential avoidance; non-verbal</a:t>
            </a:r>
            <a:endParaRPr lang="en-US" dirty="0">
              <a:solidFill>
                <a:prstClr val="black"/>
              </a:solidFill>
            </a:endParaRPr>
          </a:p>
        </p:txBody>
      </p:sp>
      <p:sp>
        <p:nvSpPr>
          <p:cNvPr id="124" name="TextBox 123"/>
          <p:cNvSpPr txBox="1"/>
          <p:nvPr/>
        </p:nvSpPr>
        <p:spPr>
          <a:xfrm>
            <a:off x="6333700" y="405150"/>
            <a:ext cx="2653740" cy="923330"/>
          </a:xfrm>
          <a:prstGeom prst="rect">
            <a:avLst/>
          </a:prstGeom>
          <a:solidFill>
            <a:srgbClr val="FFFF00"/>
          </a:solidFill>
        </p:spPr>
        <p:txBody>
          <a:bodyPr wrap="square" rtlCol="0">
            <a:spAutoFit/>
          </a:bodyPr>
          <a:lstStyle/>
          <a:p>
            <a:r>
              <a:rPr lang="en-US" dirty="0" smtClean="0">
                <a:solidFill>
                  <a:prstClr val="black"/>
                </a:solidFill>
              </a:rPr>
              <a:t>Mindfulness, acceptance, values, and perspective taking</a:t>
            </a:r>
            <a:endParaRPr lang="en-US" dirty="0">
              <a:solidFill>
                <a:prstClr val="black"/>
              </a:solidFill>
            </a:endParaRPr>
          </a:p>
        </p:txBody>
      </p:sp>
      <p:sp>
        <p:nvSpPr>
          <p:cNvPr id="127" name="TextBox 126"/>
          <p:cNvSpPr txBox="1"/>
          <p:nvPr/>
        </p:nvSpPr>
        <p:spPr>
          <a:xfrm>
            <a:off x="6510313" y="3229325"/>
            <a:ext cx="2483506" cy="615553"/>
          </a:xfrm>
          <a:prstGeom prst="rect">
            <a:avLst/>
          </a:prstGeom>
          <a:solidFill>
            <a:srgbClr val="FFFF00"/>
          </a:solidFill>
        </p:spPr>
        <p:txBody>
          <a:bodyPr wrap="square" rtlCol="0">
            <a:spAutoFit/>
          </a:bodyPr>
          <a:lstStyle/>
          <a:p>
            <a:r>
              <a:rPr lang="en-US" dirty="0" smtClean="0">
                <a:solidFill>
                  <a:prstClr val="black"/>
                </a:solidFill>
              </a:rPr>
              <a:t>“Speaking your truth”;      </a:t>
            </a:r>
          </a:p>
          <a:p>
            <a:r>
              <a:rPr lang="en-US" sz="1600" dirty="0" smtClean="0">
                <a:solidFill>
                  <a:prstClr val="black"/>
                </a:solidFill>
              </a:rPr>
              <a:t>“I am…”, “I feel…” (</a:t>
            </a:r>
            <a:r>
              <a:rPr lang="en-US" sz="1600" dirty="0" err="1" smtClean="0">
                <a:solidFill>
                  <a:prstClr val="black"/>
                </a:solidFill>
              </a:rPr>
              <a:t>tacting</a:t>
            </a:r>
            <a:r>
              <a:rPr lang="en-US" sz="1600" dirty="0" smtClean="0">
                <a:solidFill>
                  <a:prstClr val="black"/>
                </a:solidFill>
              </a:rPr>
              <a:t>)</a:t>
            </a:r>
            <a:endParaRPr lang="en-US" sz="1600" dirty="0">
              <a:solidFill>
                <a:prstClr val="black"/>
              </a:solidFill>
            </a:endParaRPr>
          </a:p>
        </p:txBody>
      </p:sp>
      <p:sp>
        <p:nvSpPr>
          <p:cNvPr id="32" name="Oval 31"/>
          <p:cNvSpPr/>
          <p:nvPr/>
        </p:nvSpPr>
        <p:spPr>
          <a:xfrm>
            <a:off x="2884236" y="5067330"/>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10" name="Group 9"/>
          <p:cNvGrpSpPr/>
          <p:nvPr/>
        </p:nvGrpSpPr>
        <p:grpSpPr>
          <a:xfrm>
            <a:off x="3900961" y="2276297"/>
            <a:ext cx="2574330" cy="3511254"/>
            <a:chOff x="4027961" y="2276297"/>
            <a:chExt cx="2574330"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574330" cy="3511254"/>
              <a:chOff x="3964461" y="2276297"/>
              <a:chExt cx="2574330"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574330" cy="3511254"/>
                <a:chOff x="3900961" y="2276297"/>
                <a:chExt cx="2574330" cy="3511254"/>
              </a:xfrm>
            </p:grpSpPr>
            <p:sp>
              <p:nvSpPr>
                <p:cNvPr id="119" name="TextBox 118"/>
                <p:cNvSpPr txBox="1"/>
                <p:nvPr/>
              </p:nvSpPr>
              <p:spPr>
                <a:xfrm>
                  <a:off x="4375084" y="5199391"/>
                  <a:ext cx="2100207"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grpSp>
        <p:nvGrpSpPr>
          <p:cNvPr id="33" name="Group 32"/>
          <p:cNvGrpSpPr/>
          <p:nvPr/>
        </p:nvGrpSpPr>
        <p:grpSpPr>
          <a:xfrm>
            <a:off x="1831675" y="5027486"/>
            <a:ext cx="3676445" cy="678027"/>
            <a:chOff x="1829329" y="5044676"/>
            <a:chExt cx="3676445" cy="678027"/>
          </a:xfrm>
        </p:grpSpPr>
        <p:grpSp>
          <p:nvGrpSpPr>
            <p:cNvPr id="3" name="Group 2"/>
            <p:cNvGrpSpPr/>
            <p:nvPr/>
          </p:nvGrpSpPr>
          <p:grpSpPr>
            <a:xfrm>
              <a:off x="1829329" y="5048535"/>
              <a:ext cx="2116206" cy="674168"/>
              <a:chOff x="1829329" y="5048535"/>
              <a:chExt cx="2116206" cy="674168"/>
            </a:xfrm>
          </p:grpSpPr>
          <p:sp>
            <p:nvSpPr>
              <p:cNvPr id="149" name="Oval 148"/>
              <p:cNvSpPr/>
              <p:nvPr/>
            </p:nvSpPr>
            <p:spPr>
              <a:xfrm>
                <a:off x="1829329" y="5048535"/>
                <a:ext cx="2116206"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6" name="TextBox 125"/>
              <p:cNvSpPr txBox="1"/>
              <p:nvPr/>
            </p:nvSpPr>
            <p:spPr>
              <a:xfrm>
                <a:off x="2197661" y="5231730"/>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sp>
          <p:nvSpPr>
            <p:cNvPr id="81" name="Oval 80"/>
            <p:cNvSpPr/>
            <p:nvPr/>
          </p:nvSpPr>
          <p:spPr>
            <a:xfrm>
              <a:off x="4992491" y="5044676"/>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grpSp>
    </p:spTree>
    <p:extLst>
      <p:ext uri="{BB962C8B-B14F-4D97-AF65-F5344CB8AC3E}">
        <p14:creationId xmlns:p14="http://schemas.microsoft.com/office/powerpoint/2010/main" val="26196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5" grpId="0" animBg="1"/>
      <p:bldP spid="123" grpId="0" animBg="1"/>
      <p:bldP spid="124" grpId="0" animBg="1"/>
      <p:bldP spid="127"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648438" y="728491"/>
            <a:ext cx="7524750" cy="1687890"/>
          </a:xfrm>
          <a:prstGeom prst="ellipse">
            <a:avLst/>
          </a:prstGeom>
          <a:solidFill>
            <a:schemeClr val="bg1"/>
          </a:solidFill>
          <a:ln w="57150" cap="flat" cmpd="sng" algn="ctr">
            <a:solidFill>
              <a:schemeClr val="bg1">
                <a:lumMod val="7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Orient your awareness to this</a:t>
            </a:r>
            <a:r>
              <a:rPr kumimoji="0" lang="en-US" sz="2400" b="0" i="0" u="none" strike="noStrike" cap="none" normalizeH="0" dirty="0" smtClean="0">
                <a:ln>
                  <a:noFill/>
                </a:ln>
                <a:solidFill>
                  <a:srgbClr val="000000"/>
                </a:solidFill>
                <a:effectLst/>
                <a:latin typeface="Arial" charset="0"/>
              </a:rPr>
              <a:t> present-moment between you and your partner</a:t>
            </a:r>
            <a:endParaRPr kumimoji="0" lang="en-US" sz="2400" b="0" i="0" u="none" strike="noStrike" cap="none" normalizeH="0" baseline="0" dirty="0" smtClean="0">
              <a:ln>
                <a:noFill/>
              </a:ln>
              <a:solidFill>
                <a:srgbClr val="000000"/>
              </a:solidFill>
              <a:effectLst/>
              <a:latin typeface="Arial" charset="0"/>
            </a:endParaRPr>
          </a:p>
        </p:txBody>
      </p:sp>
    </p:spTree>
    <p:custDataLst>
      <p:tags r:id="rId1"/>
    </p:custDataLst>
    <p:extLst>
      <p:ext uri="{BB962C8B-B14F-4D97-AF65-F5344CB8AC3E}">
        <p14:creationId xmlns:p14="http://schemas.microsoft.com/office/powerpoint/2010/main" val="1984142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215744" y="2433872"/>
            <a:ext cx="2571750" cy="1477736"/>
          </a:xfrm>
          <a:prstGeom prst="wedgeEllipseCallout">
            <a:avLst>
              <a:gd name="adj1" fmla="val -59933"/>
              <a:gd name="adj2" fmla="val -278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question with courage</a:t>
            </a:r>
            <a:endParaRPr lang="en-US" sz="2000" dirty="0">
              <a:solidFill>
                <a:srgbClr val="5B5249">
                  <a:lumMod val="50000"/>
                </a:srgbClr>
              </a:solidFill>
            </a:endParaRPr>
          </a:p>
        </p:txBody>
      </p:sp>
      <p:sp>
        <p:nvSpPr>
          <p:cNvPr id="9" name="Oval Callout 8"/>
          <p:cNvSpPr/>
          <p:nvPr/>
        </p:nvSpPr>
        <p:spPr>
          <a:xfrm>
            <a:off x="4697041" y="2610330"/>
            <a:ext cx="2571750" cy="1477736"/>
          </a:xfrm>
          <a:prstGeom prst="wedgeEllipseCallout">
            <a:avLst>
              <a:gd name="adj1" fmla="val 53746"/>
              <a:gd name="adj2" fmla="val 236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response with love</a:t>
            </a:r>
            <a:endParaRPr lang="en-US" sz="2000" dirty="0">
              <a:solidFill>
                <a:srgbClr val="5B5249">
                  <a:lumMod val="50000"/>
                </a:srgbClr>
              </a:solidFill>
            </a:endParaRPr>
          </a:p>
        </p:txBody>
      </p:sp>
      <p:sp>
        <p:nvSpPr>
          <p:cNvPr id="8" name="Oval Callout 7"/>
          <p:cNvSpPr/>
          <p:nvPr/>
        </p:nvSpPr>
        <p:spPr>
          <a:xfrm>
            <a:off x="4697041" y="4010040"/>
            <a:ext cx="2571750" cy="1477736"/>
          </a:xfrm>
          <a:prstGeom prst="wedgeEllipseCallout">
            <a:avLst>
              <a:gd name="adj1" fmla="val 51894"/>
              <a:gd name="adj2" fmla="val -401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question with courage</a:t>
            </a:r>
            <a:endParaRPr lang="en-US" sz="2000" dirty="0">
              <a:solidFill>
                <a:srgbClr val="5B5249">
                  <a:lumMod val="50000"/>
                </a:srgbClr>
              </a:solidFill>
            </a:endParaRPr>
          </a:p>
        </p:txBody>
      </p:sp>
      <p:sp>
        <p:nvSpPr>
          <p:cNvPr id="11" name="Oval Callout 10"/>
          <p:cNvSpPr/>
          <p:nvPr/>
        </p:nvSpPr>
        <p:spPr>
          <a:xfrm>
            <a:off x="2215744" y="3951232"/>
            <a:ext cx="2571750" cy="1477736"/>
          </a:xfrm>
          <a:prstGeom prst="wedgeEllipseCallout">
            <a:avLst>
              <a:gd name="adj1" fmla="val -57340"/>
              <a:gd name="adj2" fmla="val -3630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response with love</a:t>
            </a:r>
            <a:endParaRPr lang="en-US" sz="2000" dirty="0">
              <a:solidFill>
                <a:srgbClr val="5B5249">
                  <a:lumMod val="50000"/>
                </a:srgbClr>
              </a:solidFill>
            </a:endParaRPr>
          </a:p>
        </p:txBody>
      </p:sp>
      <p:sp>
        <p:nvSpPr>
          <p:cNvPr id="3" name="Oval 2"/>
          <p:cNvSpPr/>
          <p:nvPr/>
        </p:nvSpPr>
        <p:spPr bwMode="auto">
          <a:xfrm>
            <a:off x="2192014" y="2433872"/>
            <a:ext cx="570237" cy="56263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A</a:t>
            </a:r>
          </a:p>
        </p:txBody>
      </p:sp>
      <p:sp>
        <p:nvSpPr>
          <p:cNvPr id="14" name="Oval 13"/>
          <p:cNvSpPr/>
          <p:nvPr/>
        </p:nvSpPr>
        <p:spPr bwMode="auto">
          <a:xfrm>
            <a:off x="6579115" y="2475189"/>
            <a:ext cx="570237" cy="562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B</a:t>
            </a:r>
          </a:p>
        </p:txBody>
      </p:sp>
      <p:sp>
        <p:nvSpPr>
          <p:cNvPr id="15" name="Oval 14"/>
          <p:cNvSpPr/>
          <p:nvPr/>
        </p:nvSpPr>
        <p:spPr bwMode="auto">
          <a:xfrm>
            <a:off x="6067443" y="5206461"/>
            <a:ext cx="570237" cy="56263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C</a:t>
            </a:r>
          </a:p>
        </p:txBody>
      </p:sp>
      <p:sp>
        <p:nvSpPr>
          <p:cNvPr id="16" name="Oval 15"/>
          <p:cNvSpPr/>
          <p:nvPr/>
        </p:nvSpPr>
        <p:spPr bwMode="auto">
          <a:xfrm>
            <a:off x="2585249" y="5134295"/>
            <a:ext cx="570237" cy="562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D</a:t>
            </a:r>
          </a:p>
        </p:txBody>
      </p:sp>
      <p:sp>
        <p:nvSpPr>
          <p:cNvPr id="4" name="Rounded Rectangle 3"/>
          <p:cNvSpPr/>
          <p:nvPr/>
        </p:nvSpPr>
        <p:spPr bwMode="auto">
          <a:xfrm>
            <a:off x="2870367" y="240185"/>
            <a:ext cx="3248025" cy="1634490"/>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dirty="0" smtClean="0">
                <a:solidFill>
                  <a:schemeClr val="tx1">
                    <a:lumMod val="50000"/>
                  </a:schemeClr>
                </a:solidFill>
                <a:ea typeface="ＭＳ Ｐゴシック" pitchFamily="34" charset="-128"/>
              </a:rPr>
              <a:t>Question:  </a:t>
            </a:r>
          </a:p>
          <a:p>
            <a:pPr algn="ctr" fontAlgn="base">
              <a:spcBef>
                <a:spcPct val="50000"/>
              </a:spcBef>
              <a:spcAft>
                <a:spcPct val="0"/>
              </a:spcAft>
            </a:pPr>
            <a:r>
              <a:rPr lang="en-US" sz="2000" dirty="0" smtClean="0">
                <a:solidFill>
                  <a:schemeClr val="tx1">
                    <a:lumMod val="50000"/>
                  </a:schemeClr>
                </a:solidFill>
                <a:ea typeface="ＭＳ Ｐゴシック" pitchFamily="34" charset="-128"/>
              </a:rPr>
              <a:t>What do you really want people to know and understand about you?</a:t>
            </a:r>
          </a:p>
        </p:txBody>
      </p:sp>
    </p:spTree>
    <p:custDataLst>
      <p:tags r:id="rId1"/>
    </p:custDataLst>
    <p:extLst>
      <p:ext uri="{BB962C8B-B14F-4D97-AF65-F5344CB8AC3E}">
        <p14:creationId xmlns:p14="http://schemas.microsoft.com/office/powerpoint/2010/main" val="3389112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8" grpId="0" animBg="1"/>
      <p:bldP spid="11" grpId="0" animBg="1"/>
      <p:bldP spid="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bwMode="auto">
          <a:xfrm>
            <a:off x="2921446" y="1227686"/>
            <a:ext cx="3352799" cy="3847505"/>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800" dirty="0" smtClean="0">
                <a:solidFill>
                  <a:srgbClr val="5B5249">
                    <a:lumMod val="50000"/>
                  </a:srgbClr>
                </a:solidFill>
                <a:ea typeface="ＭＳ Ｐゴシック" pitchFamily="34" charset="-128"/>
              </a:rPr>
              <a:t>Debrief:</a:t>
            </a:r>
          </a:p>
          <a:p>
            <a:pPr algn="ctr" fontAlgn="base">
              <a:spcBef>
                <a:spcPct val="50000"/>
              </a:spcBef>
              <a:spcAft>
                <a:spcPct val="0"/>
              </a:spcAft>
            </a:pPr>
            <a:endParaRPr lang="en-US" sz="2800" dirty="0">
              <a:solidFill>
                <a:srgbClr val="5B5249">
                  <a:lumMod val="50000"/>
                </a:srgbClr>
              </a:solidFill>
              <a:ea typeface="ＭＳ Ｐゴシック" pitchFamily="34" charset="-128"/>
            </a:endParaRPr>
          </a:p>
          <a:p>
            <a:pPr algn="ctr" fontAlgn="base">
              <a:spcBef>
                <a:spcPct val="50000"/>
              </a:spcBef>
              <a:spcAft>
                <a:spcPct val="0"/>
              </a:spcAft>
            </a:pPr>
            <a:r>
              <a:rPr lang="en-US" sz="2800" dirty="0" smtClean="0">
                <a:solidFill>
                  <a:srgbClr val="5B5249">
                    <a:lumMod val="50000"/>
                  </a:srgbClr>
                </a:solidFill>
                <a:ea typeface="ＭＳ Ｐゴシック" pitchFamily="34" charset="-128"/>
              </a:rPr>
              <a:t>Share your experience of connection</a:t>
            </a:r>
            <a:r>
              <a:rPr lang="en-US" sz="2800" dirty="0">
                <a:solidFill>
                  <a:srgbClr val="5B5249">
                    <a:lumMod val="50000"/>
                  </a:srgbClr>
                </a:solidFill>
                <a:ea typeface="ＭＳ Ｐゴシック" pitchFamily="34" charset="-128"/>
              </a:rPr>
              <a:t> </a:t>
            </a:r>
            <a:r>
              <a:rPr lang="en-US" sz="2800" dirty="0" smtClean="0">
                <a:solidFill>
                  <a:srgbClr val="5B5249">
                    <a:lumMod val="50000"/>
                  </a:srgbClr>
                </a:solidFill>
                <a:ea typeface="ＭＳ Ｐゴシック" pitchFamily="34" charset="-128"/>
              </a:rPr>
              <a:t>and  closeness with each other</a:t>
            </a:r>
          </a:p>
        </p:txBody>
      </p:sp>
    </p:spTree>
    <p:custDataLst>
      <p:tags r:id="rId1"/>
    </p:custDataLst>
    <p:extLst>
      <p:ext uri="{BB962C8B-B14F-4D97-AF65-F5344CB8AC3E}">
        <p14:creationId xmlns:p14="http://schemas.microsoft.com/office/powerpoint/2010/main" val="3990566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69" name="Oval 68"/>
            <p:cNvSpPr/>
            <p:nvPr/>
          </p:nvSpPr>
          <p:spPr>
            <a:xfrm>
              <a:off x="1554378" y="143585"/>
              <a:ext cx="2384435" cy="932450"/>
            </a:xfrm>
            <a:prstGeom prst="ellipse">
              <a:avLst/>
            </a:prstGeom>
            <a:solidFill>
              <a:srgbClr val="FFFF00"/>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 name="Oval 3"/>
            <p:cNvSpPr/>
            <p:nvPr/>
          </p:nvSpPr>
          <p:spPr>
            <a:xfrm>
              <a:off x="3888894" y="142134"/>
              <a:ext cx="2348141" cy="932450"/>
            </a:xfrm>
            <a:prstGeom prst="ellipse">
              <a:avLst/>
            </a:prstGeom>
            <a:solidFill>
              <a:srgbClr val="92D050"/>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no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3839655" cy="938374"/>
            <a:chOff x="1932584" y="2254152"/>
            <a:chExt cx="3839655" cy="938374"/>
          </a:xfrm>
          <a:solidFill>
            <a:schemeClr val="accent3">
              <a:lumMod val="40000"/>
              <a:lumOff val="60000"/>
            </a:schemeClr>
          </a:solidFill>
        </p:grpSpPr>
        <p:sp>
          <p:nvSpPr>
            <p:cNvPr id="29" name="Oval 28"/>
            <p:cNvSpPr/>
            <p:nvPr/>
          </p:nvSpPr>
          <p:spPr>
            <a:xfrm>
              <a:off x="1968625" y="2269350"/>
              <a:ext cx="3803614" cy="8850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solidFill>
              <a:srgbClr val="FFFF00"/>
            </a:solid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475618" cy="523220"/>
            </a:xfrm>
            <a:prstGeom prst="rect">
              <a:avLst/>
            </a:prstGeom>
            <a:solidFill>
              <a:srgbClr val="92D050"/>
            </a:solid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495593" y="2254152"/>
              <a:ext cx="887764" cy="938374"/>
              <a:chOff x="-2052543" y="1857208"/>
              <a:chExt cx="1068285" cy="1068285"/>
            </a:xfrm>
            <a:grpFill/>
          </p:grpSpPr>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3851672" cy="938374"/>
            <a:chOff x="1936980" y="3106142"/>
            <a:chExt cx="3851672" cy="938374"/>
          </a:xfrm>
          <a:solidFill>
            <a:schemeClr val="accent3">
              <a:lumMod val="40000"/>
              <a:lumOff val="60000"/>
            </a:schemeClr>
          </a:solidFill>
        </p:grpSpPr>
        <p:sp>
          <p:nvSpPr>
            <p:cNvPr id="40" name="Oval 39"/>
            <p:cNvSpPr/>
            <p:nvPr/>
          </p:nvSpPr>
          <p:spPr>
            <a:xfrm>
              <a:off x="2012763" y="3195248"/>
              <a:ext cx="3775889" cy="7941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solidFill>
              <a:srgbClr val="FFFF00"/>
            </a:solid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5" y="3310495"/>
              <a:ext cx="1475618" cy="523220"/>
            </a:xfrm>
            <a:prstGeom prst="rect">
              <a:avLst/>
            </a:prstGeom>
            <a:solidFill>
              <a:srgbClr val="92D050"/>
            </a:solid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469872" y="3106142"/>
              <a:ext cx="887764" cy="938374"/>
              <a:chOff x="-2052543" y="1857208"/>
              <a:chExt cx="1068285" cy="1068285"/>
            </a:xfrm>
            <a:grpFill/>
          </p:grpSpPr>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3843413" cy="984241"/>
            <a:chOff x="1962587" y="3926545"/>
            <a:chExt cx="3843413" cy="984241"/>
          </a:xfrm>
          <a:solidFill>
            <a:schemeClr val="accent3">
              <a:lumMod val="40000"/>
              <a:lumOff val="60000"/>
            </a:schemeClr>
          </a:solidFill>
        </p:grpSpPr>
        <p:sp>
          <p:nvSpPr>
            <p:cNvPr id="41" name="Oval 40"/>
            <p:cNvSpPr/>
            <p:nvPr/>
          </p:nvSpPr>
          <p:spPr>
            <a:xfrm>
              <a:off x="2026831" y="4042915"/>
              <a:ext cx="3779169" cy="7941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solidFill>
              <a:srgbClr val="FFFF00"/>
            </a:solid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044848" cy="307777"/>
            </a:xfrm>
            <a:prstGeom prst="rect">
              <a:avLst/>
            </a:prstGeom>
            <a:solidFill>
              <a:srgbClr val="92D050"/>
            </a:solid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grp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750839" y="3926545"/>
              <a:ext cx="932310" cy="984241"/>
              <a:chOff x="-2052543" y="1857208"/>
              <a:chExt cx="1068285" cy="1068285"/>
            </a:xfrm>
            <a:grpFill/>
          </p:grpSpPr>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146" name="TextBox 145"/>
                  <p:cNvSpPr txBox="1"/>
                  <p:nvPr/>
                </p:nvSpPr>
                <p:spPr>
                  <a:xfrm>
                    <a:off x="792146" y="2516981"/>
                    <a:ext cx="1089015" cy="461665"/>
                  </a:xfrm>
                  <a:prstGeom prst="rect">
                    <a:avLst/>
                  </a:prstGeom>
                  <a:solidFill>
                    <a:srgbClr val="FFFF00"/>
                  </a:solid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287859" y="3427304"/>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10" name="Group 9"/>
          <p:cNvGrpSpPr/>
          <p:nvPr/>
        </p:nvGrpSpPr>
        <p:grpSpPr>
          <a:xfrm>
            <a:off x="3900961" y="2276297"/>
            <a:ext cx="2480315" cy="3511254"/>
            <a:chOff x="4027961" y="2276297"/>
            <a:chExt cx="2480315"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480315" cy="3511254"/>
              <a:chOff x="3964461" y="2276297"/>
              <a:chExt cx="2480315"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480315" cy="3511254"/>
                <a:chOff x="3900961" y="2276297"/>
                <a:chExt cx="2480315" cy="3511254"/>
              </a:xfrm>
            </p:grpSpPr>
            <p:sp>
              <p:nvSpPr>
                <p:cNvPr id="119" name="TextBox 118"/>
                <p:cNvSpPr txBox="1"/>
                <p:nvPr/>
              </p:nvSpPr>
              <p:spPr>
                <a:xfrm>
                  <a:off x="4344520" y="5219896"/>
                  <a:ext cx="694887"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sp>
        <p:nvSpPr>
          <p:cNvPr id="34" name="TextBox 33"/>
          <p:cNvSpPr txBox="1"/>
          <p:nvPr/>
        </p:nvSpPr>
        <p:spPr>
          <a:xfrm>
            <a:off x="6471558" y="1329566"/>
            <a:ext cx="2280557" cy="954107"/>
          </a:xfrm>
          <a:prstGeom prst="rect">
            <a:avLst/>
          </a:prstGeom>
          <a:solidFill>
            <a:srgbClr val="FBE5D6"/>
          </a:solidFill>
        </p:spPr>
        <p:txBody>
          <a:bodyPr wrap="square" rtlCol="0">
            <a:spAutoFit/>
          </a:bodyPr>
          <a:lstStyle/>
          <a:p>
            <a:r>
              <a:rPr lang="en-US" sz="2800" i="1" dirty="0" smtClean="0">
                <a:solidFill>
                  <a:prstClr val="black"/>
                </a:solidFill>
              </a:rPr>
              <a:t>“Classic” FAP Client Profile</a:t>
            </a:r>
            <a:endParaRPr lang="en-US" sz="2800" i="1" dirty="0">
              <a:solidFill>
                <a:prstClr val="black"/>
              </a:solidFill>
            </a:endParaRPr>
          </a:p>
        </p:txBody>
      </p:sp>
      <p:sp>
        <p:nvSpPr>
          <p:cNvPr id="35" name="TextBox 34"/>
          <p:cNvSpPr txBox="1"/>
          <p:nvPr/>
        </p:nvSpPr>
        <p:spPr>
          <a:xfrm>
            <a:off x="6575828" y="3495068"/>
            <a:ext cx="2308723" cy="2862322"/>
          </a:xfrm>
          <a:prstGeom prst="rect">
            <a:avLst/>
          </a:prstGeom>
          <a:solidFill>
            <a:srgbClr val="FFFF00"/>
          </a:solidFill>
        </p:spPr>
        <p:txBody>
          <a:bodyPr wrap="square" rtlCol="0">
            <a:spAutoFit/>
          </a:bodyPr>
          <a:lstStyle/>
          <a:p>
            <a:r>
              <a:rPr lang="en-US" sz="2000" dirty="0" smtClean="0">
                <a:solidFill>
                  <a:prstClr val="black"/>
                </a:solidFill>
              </a:rPr>
              <a:t>Targets</a:t>
            </a:r>
          </a:p>
          <a:p>
            <a:endParaRPr lang="en-US" sz="2000" dirty="0">
              <a:solidFill>
                <a:prstClr val="black"/>
              </a:solidFill>
            </a:endParaRPr>
          </a:p>
          <a:p>
            <a:r>
              <a:rPr lang="en-US" sz="2000" dirty="0" smtClean="0">
                <a:solidFill>
                  <a:prstClr val="black"/>
                </a:solidFill>
              </a:rPr>
              <a:t>The targets are the client’s CRB2s:  These are what you try to observe (Rule 1), evoke (Rule 2), and reinforce (Rule 3) in session.</a:t>
            </a:r>
          </a:p>
        </p:txBody>
      </p:sp>
      <p:sp>
        <p:nvSpPr>
          <p:cNvPr id="115" name="TextBox 114"/>
          <p:cNvSpPr txBox="1"/>
          <p:nvPr/>
        </p:nvSpPr>
        <p:spPr>
          <a:xfrm>
            <a:off x="6568257" y="3007399"/>
            <a:ext cx="2308723" cy="400110"/>
          </a:xfrm>
          <a:prstGeom prst="rect">
            <a:avLst/>
          </a:prstGeom>
          <a:solidFill>
            <a:srgbClr val="92D050"/>
          </a:solidFill>
        </p:spPr>
        <p:txBody>
          <a:bodyPr wrap="square" rtlCol="0">
            <a:spAutoFit/>
          </a:bodyPr>
          <a:lstStyle/>
          <a:p>
            <a:r>
              <a:rPr lang="en-US" sz="2000" dirty="0" smtClean="0">
                <a:solidFill>
                  <a:prstClr val="black"/>
                </a:solidFill>
              </a:rPr>
              <a:t>Existing Strengths</a:t>
            </a:r>
            <a:endParaRPr lang="en-US" sz="2000" dirty="0">
              <a:solidFill>
                <a:prstClr val="black"/>
              </a:solidFill>
            </a:endParaRPr>
          </a:p>
        </p:txBody>
      </p:sp>
      <p:grpSp>
        <p:nvGrpSpPr>
          <p:cNvPr id="3" name="Group 2"/>
          <p:cNvGrpSpPr/>
          <p:nvPr/>
        </p:nvGrpSpPr>
        <p:grpSpPr>
          <a:xfrm>
            <a:off x="1826840" y="5021276"/>
            <a:ext cx="3766903" cy="674168"/>
            <a:chOff x="1826840" y="5021276"/>
            <a:chExt cx="3766903" cy="674168"/>
          </a:xfrm>
        </p:grpSpPr>
        <p:sp>
          <p:nvSpPr>
            <p:cNvPr id="149" name="Oval 148"/>
            <p:cNvSpPr/>
            <p:nvPr/>
          </p:nvSpPr>
          <p:spPr>
            <a:xfrm>
              <a:off x="1826840" y="5021276"/>
              <a:ext cx="2235240" cy="67416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6" name="TextBox 125"/>
            <p:cNvSpPr txBox="1"/>
            <p:nvPr/>
          </p:nvSpPr>
          <p:spPr>
            <a:xfrm>
              <a:off x="2266516" y="5219896"/>
              <a:ext cx="1492937" cy="307777"/>
            </a:xfrm>
            <a:prstGeom prst="rect">
              <a:avLst/>
            </a:prstGeom>
            <a:solidFill>
              <a:schemeClr val="accent3">
                <a:lumMod val="40000"/>
                <a:lumOff val="60000"/>
              </a:schemeClr>
            </a:solid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sp>
          <p:nvSpPr>
            <p:cNvPr id="81" name="Oval 80"/>
            <p:cNvSpPr/>
            <p:nvPr/>
          </p:nvSpPr>
          <p:spPr>
            <a:xfrm>
              <a:off x="5080460" y="5043961"/>
              <a:ext cx="513283" cy="64178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grpSp>
      <p:grpSp>
        <p:nvGrpSpPr>
          <p:cNvPr id="124" name="Group 123"/>
          <p:cNvGrpSpPr/>
          <p:nvPr/>
        </p:nvGrpSpPr>
        <p:grpSpPr>
          <a:xfrm>
            <a:off x="1334603" y="6069965"/>
            <a:ext cx="4761164" cy="690024"/>
            <a:chOff x="962010" y="7468321"/>
            <a:chExt cx="5786334" cy="782386"/>
          </a:xfrm>
        </p:grpSpPr>
        <p:sp>
          <p:nvSpPr>
            <p:cNvPr id="127" name="Oval 126"/>
            <p:cNvSpPr/>
            <p:nvPr/>
          </p:nvSpPr>
          <p:spPr>
            <a:xfrm>
              <a:off x="962010" y="7468321"/>
              <a:ext cx="5786334" cy="6502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prstClr val="white"/>
                </a:solidFill>
              </a:endParaRPr>
            </a:p>
          </p:txBody>
        </p:sp>
        <p:sp>
          <p:nvSpPr>
            <p:cNvPr id="128" name="TextBox 127"/>
            <p:cNvSpPr txBox="1"/>
            <p:nvPr/>
          </p:nvSpPr>
          <p:spPr>
            <a:xfrm>
              <a:off x="3235713" y="7587657"/>
              <a:ext cx="2825838" cy="663050"/>
            </a:xfrm>
            <a:prstGeom prst="rect">
              <a:avLst/>
            </a:prstGeom>
            <a:noFill/>
          </p:spPr>
          <p:txBody>
            <a:bodyPr wrap="square" rtlCol="0">
              <a:spAutoFit/>
            </a:bodyPr>
            <a:lstStyle/>
            <a:p>
              <a:r>
                <a:rPr lang="en-US" sz="1600" b="1" i="1" dirty="0">
                  <a:solidFill>
                    <a:prstClr val="black"/>
                  </a:solidFill>
                </a:rPr>
                <a:t>Self-care</a:t>
              </a:r>
            </a:p>
            <a:p>
              <a:endParaRPr lang="en-US" sz="1600" i="1" dirty="0">
                <a:solidFill>
                  <a:prstClr val="black"/>
                </a:solidFill>
              </a:endParaRPr>
            </a:p>
          </p:txBody>
        </p:sp>
      </p:grpSp>
    </p:spTree>
    <p:extLst>
      <p:ext uri="{BB962C8B-B14F-4D97-AF65-F5344CB8AC3E}">
        <p14:creationId xmlns:p14="http://schemas.microsoft.com/office/powerpoint/2010/main" val="2352115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610649">
            <a:off x="2566950" y="547553"/>
            <a:ext cx="898709" cy="2417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1" name="Group 30"/>
          <p:cNvGrpSpPr/>
          <p:nvPr/>
        </p:nvGrpSpPr>
        <p:grpSpPr>
          <a:xfrm>
            <a:off x="1554378" y="142134"/>
            <a:ext cx="4751411" cy="933901"/>
            <a:chOff x="1554378" y="142134"/>
            <a:chExt cx="4751411" cy="933901"/>
          </a:xfrm>
          <a:noFill/>
        </p:grpSpPr>
        <p:sp>
          <p:nvSpPr>
            <p:cNvPr id="69" name="Oval 68"/>
            <p:cNvSpPr/>
            <p:nvPr/>
          </p:nvSpPr>
          <p:spPr>
            <a:xfrm>
              <a:off x="1554378" y="143585"/>
              <a:ext cx="2384435" cy="932450"/>
            </a:xfrm>
            <a:prstGeom prst="ellipse">
              <a:avLst/>
            </a:prstGeom>
            <a:grp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 name="Oval 3"/>
            <p:cNvSpPr/>
            <p:nvPr/>
          </p:nvSpPr>
          <p:spPr>
            <a:xfrm>
              <a:off x="3888894" y="142134"/>
              <a:ext cx="2348141" cy="932450"/>
            </a:xfrm>
            <a:prstGeom prst="ellipse">
              <a:avLst/>
            </a:prstGeom>
            <a:grp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48" name="Oval 47"/>
            <p:cNvSpPr/>
            <p:nvPr/>
          </p:nvSpPr>
          <p:spPr>
            <a:xfrm rot="21334416">
              <a:off x="4206028" y="186391"/>
              <a:ext cx="2099761" cy="833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no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3839655" cy="938374"/>
            <a:chOff x="1932584" y="2254152"/>
            <a:chExt cx="3839655" cy="938374"/>
          </a:xfrm>
          <a:solidFill>
            <a:schemeClr val="accent3">
              <a:lumMod val="40000"/>
              <a:lumOff val="60000"/>
            </a:schemeClr>
          </a:solidFill>
        </p:grpSpPr>
        <p:sp>
          <p:nvSpPr>
            <p:cNvPr id="29" name="Oval 28"/>
            <p:cNvSpPr/>
            <p:nvPr/>
          </p:nvSpPr>
          <p:spPr>
            <a:xfrm>
              <a:off x="1968625" y="2269350"/>
              <a:ext cx="3803614" cy="8850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solidFill>
              <a:srgbClr val="FFFF00"/>
            </a:solid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409139" cy="523220"/>
            </a:xfrm>
            <a:prstGeom prst="rect">
              <a:avLst/>
            </a:prstGeom>
            <a:solidFill>
              <a:srgbClr val="FFFF00"/>
            </a:solid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495593" y="2254152"/>
              <a:ext cx="887764" cy="938374"/>
              <a:chOff x="-2052543" y="1857208"/>
              <a:chExt cx="1068285" cy="1068285"/>
            </a:xfrm>
            <a:grpFill/>
          </p:grpSpPr>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a:solidFill>
            <a:schemeClr val="accent3">
              <a:lumMod val="40000"/>
              <a:lumOff val="60000"/>
            </a:schemeClr>
          </a:solidFill>
        </p:grpSpPr>
        <p:sp>
          <p:nvSpPr>
            <p:cNvPr id="40" name="Oval 39"/>
            <p:cNvSpPr/>
            <p:nvPr/>
          </p:nvSpPr>
          <p:spPr>
            <a:xfrm>
              <a:off x="2012763" y="3195248"/>
              <a:ext cx="3775889" cy="7941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solidFill>
              <a:schemeClr val="accent3">
                <a:lumMod val="40000"/>
                <a:lumOff val="60000"/>
              </a:schemeClr>
            </a:solid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469872" y="3106142"/>
              <a:ext cx="887764" cy="938374"/>
              <a:chOff x="-2052543" y="1857208"/>
              <a:chExt cx="1068285" cy="1068285"/>
            </a:xfrm>
            <a:grpFill/>
          </p:grpSpPr>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3843413" cy="984241"/>
            <a:chOff x="1962587" y="3926545"/>
            <a:chExt cx="3843413" cy="984241"/>
          </a:xfrm>
          <a:solidFill>
            <a:schemeClr val="accent3">
              <a:lumMod val="40000"/>
              <a:lumOff val="60000"/>
            </a:schemeClr>
          </a:solidFill>
        </p:grpSpPr>
        <p:sp>
          <p:nvSpPr>
            <p:cNvPr id="41" name="Oval 40"/>
            <p:cNvSpPr/>
            <p:nvPr/>
          </p:nvSpPr>
          <p:spPr>
            <a:xfrm>
              <a:off x="2026831" y="4042915"/>
              <a:ext cx="3779169" cy="7941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solidFill>
              <a:srgbClr val="92D050"/>
            </a:solid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9"/>
              <a:ext cx="995359" cy="307777"/>
            </a:xfrm>
            <a:prstGeom prst="rect">
              <a:avLst/>
            </a:prstGeom>
            <a:solidFill>
              <a:srgbClr val="FFFF00"/>
            </a:solid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grp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750839" y="3926545"/>
              <a:ext cx="932310" cy="984241"/>
              <a:chOff x="-2052543" y="1857208"/>
              <a:chExt cx="1068285" cy="1068285"/>
            </a:xfrm>
            <a:grpFill/>
          </p:grpSpPr>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146" name="TextBox 145"/>
                  <p:cNvSpPr txBox="1"/>
                  <p:nvPr/>
                </p:nvSpPr>
                <p:spPr>
                  <a:xfrm>
                    <a:off x="624916" y="2495176"/>
                    <a:ext cx="1135888" cy="461665"/>
                  </a:xfrm>
                  <a:prstGeom prst="rect">
                    <a:avLst/>
                  </a:prstGeom>
                  <a:solidFill>
                    <a:srgbClr val="FFFF00"/>
                  </a:solid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60025" y="3417026"/>
                    <a:ext cx="1133509" cy="461665"/>
                  </a:xfrm>
                  <a:prstGeom prst="rect">
                    <a:avLst/>
                  </a:prstGeom>
                  <a:solidFill>
                    <a:srgbClr val="FFFF00"/>
                  </a:solid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10" name="Group 9"/>
          <p:cNvGrpSpPr/>
          <p:nvPr/>
        </p:nvGrpSpPr>
        <p:grpSpPr>
          <a:xfrm>
            <a:off x="3900961" y="2276297"/>
            <a:ext cx="2480315" cy="3511254"/>
            <a:chOff x="4027961" y="2276297"/>
            <a:chExt cx="2480315"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480315" cy="3511254"/>
              <a:chOff x="3964461" y="2276297"/>
              <a:chExt cx="2480315"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480315" cy="3511254"/>
                <a:chOff x="3900961" y="2276297"/>
                <a:chExt cx="2480315" cy="3511254"/>
              </a:xfrm>
            </p:grpSpPr>
            <p:sp>
              <p:nvSpPr>
                <p:cNvPr id="119" name="TextBox 118"/>
                <p:cNvSpPr txBox="1"/>
                <p:nvPr/>
              </p:nvSpPr>
              <p:spPr>
                <a:xfrm>
                  <a:off x="4365567" y="5208810"/>
                  <a:ext cx="93720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4" name="TextBox 33"/>
          <p:cNvSpPr txBox="1"/>
          <p:nvPr/>
        </p:nvSpPr>
        <p:spPr>
          <a:xfrm>
            <a:off x="6568577" y="178837"/>
            <a:ext cx="2280557" cy="1384995"/>
          </a:xfrm>
          <a:prstGeom prst="rect">
            <a:avLst/>
          </a:prstGeom>
          <a:solidFill>
            <a:schemeClr val="accent4">
              <a:lumMod val="20000"/>
              <a:lumOff val="80000"/>
            </a:schemeClr>
          </a:solidFill>
        </p:spPr>
        <p:txBody>
          <a:bodyPr wrap="square" rtlCol="0">
            <a:spAutoFit/>
          </a:bodyPr>
          <a:lstStyle/>
          <a:p>
            <a:r>
              <a:rPr lang="en-US" sz="2800" i="1" dirty="0" smtClean="0">
                <a:solidFill>
                  <a:prstClr val="black"/>
                </a:solidFill>
              </a:rPr>
              <a:t>“Stressed-out Dad” FAP Client Profile</a:t>
            </a:r>
            <a:endParaRPr lang="en-US" sz="2800" i="1" dirty="0">
              <a:solidFill>
                <a:prstClr val="black"/>
              </a:solidFill>
            </a:endParaRPr>
          </a:p>
        </p:txBody>
      </p:sp>
      <p:grpSp>
        <p:nvGrpSpPr>
          <p:cNvPr id="101" name="Group 100"/>
          <p:cNvGrpSpPr/>
          <p:nvPr/>
        </p:nvGrpSpPr>
        <p:grpSpPr>
          <a:xfrm>
            <a:off x="1826840" y="5021276"/>
            <a:ext cx="3766903" cy="674168"/>
            <a:chOff x="1826840" y="5021276"/>
            <a:chExt cx="3766903" cy="674168"/>
          </a:xfrm>
        </p:grpSpPr>
        <p:sp>
          <p:nvSpPr>
            <p:cNvPr id="123" name="Oval 122"/>
            <p:cNvSpPr/>
            <p:nvPr/>
          </p:nvSpPr>
          <p:spPr>
            <a:xfrm>
              <a:off x="1826840" y="5021276"/>
              <a:ext cx="2235240" cy="67416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4" name="TextBox 123"/>
            <p:cNvSpPr txBox="1"/>
            <p:nvPr/>
          </p:nvSpPr>
          <p:spPr>
            <a:xfrm>
              <a:off x="2266516" y="5219896"/>
              <a:ext cx="1492937" cy="307777"/>
            </a:xfrm>
            <a:prstGeom prst="rect">
              <a:avLst/>
            </a:prstGeom>
            <a:solidFill>
              <a:schemeClr val="accent3">
                <a:lumMod val="40000"/>
                <a:lumOff val="60000"/>
              </a:schemeClr>
            </a:solid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sp>
          <p:nvSpPr>
            <p:cNvPr id="127" name="Oval 126"/>
            <p:cNvSpPr/>
            <p:nvPr/>
          </p:nvSpPr>
          <p:spPr>
            <a:xfrm>
              <a:off x="5080460" y="5043961"/>
              <a:ext cx="513283" cy="64178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grpSp>
      <p:grpSp>
        <p:nvGrpSpPr>
          <p:cNvPr id="99" name="Group 98"/>
          <p:cNvGrpSpPr/>
          <p:nvPr/>
        </p:nvGrpSpPr>
        <p:grpSpPr>
          <a:xfrm>
            <a:off x="1334603" y="6069965"/>
            <a:ext cx="4761164" cy="690024"/>
            <a:chOff x="962010" y="7468321"/>
            <a:chExt cx="5786334" cy="782386"/>
          </a:xfrm>
        </p:grpSpPr>
        <p:sp>
          <p:nvSpPr>
            <p:cNvPr id="126" name="Oval 125"/>
            <p:cNvSpPr/>
            <p:nvPr/>
          </p:nvSpPr>
          <p:spPr>
            <a:xfrm>
              <a:off x="962010" y="7468321"/>
              <a:ext cx="5786334" cy="6502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prstClr val="white"/>
                </a:solidFill>
              </a:endParaRPr>
            </a:p>
          </p:txBody>
        </p:sp>
        <p:sp>
          <p:nvSpPr>
            <p:cNvPr id="128" name="TextBox 127"/>
            <p:cNvSpPr txBox="1"/>
            <p:nvPr/>
          </p:nvSpPr>
          <p:spPr>
            <a:xfrm>
              <a:off x="3235713" y="7587657"/>
              <a:ext cx="2825838" cy="663050"/>
            </a:xfrm>
            <a:prstGeom prst="rect">
              <a:avLst/>
            </a:prstGeom>
            <a:noFill/>
          </p:spPr>
          <p:txBody>
            <a:bodyPr wrap="square" rtlCol="0">
              <a:spAutoFit/>
            </a:bodyPr>
            <a:lstStyle/>
            <a:p>
              <a:r>
                <a:rPr lang="en-US" sz="1600" b="1" i="1" dirty="0">
                  <a:solidFill>
                    <a:prstClr val="black"/>
                  </a:solidFill>
                </a:rPr>
                <a:t>Self-care</a:t>
              </a:r>
            </a:p>
            <a:p>
              <a:endParaRPr lang="en-US" sz="1600" i="1" dirty="0">
                <a:solidFill>
                  <a:prstClr val="black"/>
                </a:solidFill>
              </a:endParaRPr>
            </a:p>
          </p:txBody>
        </p:sp>
      </p:grpSp>
      <p:sp>
        <p:nvSpPr>
          <p:cNvPr id="129" name="TextBox 128"/>
          <p:cNvSpPr txBox="1"/>
          <p:nvPr/>
        </p:nvSpPr>
        <p:spPr>
          <a:xfrm>
            <a:off x="6575828" y="3495068"/>
            <a:ext cx="2308723" cy="2862322"/>
          </a:xfrm>
          <a:prstGeom prst="rect">
            <a:avLst/>
          </a:prstGeom>
          <a:solidFill>
            <a:srgbClr val="FFFF00"/>
          </a:solidFill>
        </p:spPr>
        <p:txBody>
          <a:bodyPr wrap="square" rtlCol="0">
            <a:spAutoFit/>
          </a:bodyPr>
          <a:lstStyle/>
          <a:p>
            <a:r>
              <a:rPr lang="en-US" sz="2000" dirty="0" smtClean="0">
                <a:solidFill>
                  <a:prstClr val="black"/>
                </a:solidFill>
              </a:rPr>
              <a:t>Targets</a:t>
            </a:r>
          </a:p>
          <a:p>
            <a:endParaRPr lang="en-US" sz="2000" dirty="0">
              <a:solidFill>
                <a:prstClr val="black"/>
              </a:solidFill>
            </a:endParaRPr>
          </a:p>
          <a:p>
            <a:r>
              <a:rPr lang="en-US" sz="2000" dirty="0" smtClean="0">
                <a:solidFill>
                  <a:prstClr val="black"/>
                </a:solidFill>
              </a:rPr>
              <a:t>The targets are the client’s CRB2s:  These are what you try to observe (Rule 1), evoke (Rule 2), and reinforce (Rule 3) in session.</a:t>
            </a:r>
          </a:p>
        </p:txBody>
      </p:sp>
      <p:sp>
        <p:nvSpPr>
          <p:cNvPr id="130" name="TextBox 129"/>
          <p:cNvSpPr txBox="1"/>
          <p:nvPr/>
        </p:nvSpPr>
        <p:spPr>
          <a:xfrm>
            <a:off x="6568257" y="3007399"/>
            <a:ext cx="2308723" cy="400110"/>
          </a:xfrm>
          <a:prstGeom prst="rect">
            <a:avLst/>
          </a:prstGeom>
          <a:solidFill>
            <a:srgbClr val="92D050"/>
          </a:solidFill>
        </p:spPr>
        <p:txBody>
          <a:bodyPr wrap="square" rtlCol="0">
            <a:spAutoFit/>
          </a:bodyPr>
          <a:lstStyle/>
          <a:p>
            <a:r>
              <a:rPr lang="en-US" sz="2000" dirty="0" smtClean="0">
                <a:solidFill>
                  <a:prstClr val="black"/>
                </a:solidFill>
              </a:rPr>
              <a:t>Existing Strengths</a:t>
            </a:r>
            <a:endParaRPr lang="en-US" sz="2000" dirty="0">
              <a:solidFill>
                <a:prstClr val="black"/>
              </a:solidFill>
            </a:endParaRPr>
          </a:p>
        </p:txBody>
      </p:sp>
    </p:spTree>
    <p:extLst>
      <p:ext uri="{BB962C8B-B14F-4D97-AF65-F5344CB8AC3E}">
        <p14:creationId xmlns:p14="http://schemas.microsoft.com/office/powerpoint/2010/main" val="2956829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610649">
            <a:off x="2566950" y="547553"/>
            <a:ext cx="898709" cy="2417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1" name="Group 30"/>
          <p:cNvGrpSpPr/>
          <p:nvPr/>
        </p:nvGrpSpPr>
        <p:grpSpPr>
          <a:xfrm>
            <a:off x="1554378" y="142134"/>
            <a:ext cx="4751411" cy="933901"/>
            <a:chOff x="1554378" y="142134"/>
            <a:chExt cx="4751411" cy="933901"/>
          </a:xfrm>
          <a:noFill/>
        </p:grpSpPr>
        <p:sp>
          <p:nvSpPr>
            <p:cNvPr id="69" name="Oval 68"/>
            <p:cNvSpPr/>
            <p:nvPr/>
          </p:nvSpPr>
          <p:spPr>
            <a:xfrm>
              <a:off x="1554378" y="143585"/>
              <a:ext cx="2384435" cy="932450"/>
            </a:xfrm>
            <a:prstGeom prst="ellipse">
              <a:avLst/>
            </a:prstGeom>
            <a:solidFill>
              <a:srgbClr val="92D050"/>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 name="Oval 3"/>
            <p:cNvSpPr/>
            <p:nvPr/>
          </p:nvSpPr>
          <p:spPr>
            <a:xfrm>
              <a:off x="3888894" y="142134"/>
              <a:ext cx="2348141" cy="932450"/>
            </a:xfrm>
            <a:prstGeom prst="ellipse">
              <a:avLst/>
            </a:prstGeom>
            <a:solidFill>
              <a:srgbClr val="FFFF00"/>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48" name="Oval 47"/>
            <p:cNvSpPr/>
            <p:nvPr/>
          </p:nvSpPr>
          <p:spPr>
            <a:xfrm rot="21334416">
              <a:off x="4206028" y="186391"/>
              <a:ext cx="2099761" cy="833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no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3839655" cy="938374"/>
            <a:chOff x="1932584" y="2254152"/>
            <a:chExt cx="3839655" cy="938374"/>
          </a:xfrm>
          <a:solidFill>
            <a:schemeClr val="accent3">
              <a:lumMod val="40000"/>
              <a:lumOff val="60000"/>
            </a:schemeClr>
          </a:solidFill>
        </p:grpSpPr>
        <p:sp>
          <p:nvSpPr>
            <p:cNvPr id="29" name="Oval 28"/>
            <p:cNvSpPr/>
            <p:nvPr/>
          </p:nvSpPr>
          <p:spPr>
            <a:xfrm>
              <a:off x="1968625" y="2269350"/>
              <a:ext cx="3803614" cy="8850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solidFill>
              <a:srgbClr val="92D050"/>
            </a:solid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409139" cy="523220"/>
            </a:xfrm>
            <a:prstGeom prst="rect">
              <a:avLst/>
            </a:prstGeom>
            <a:solidFill>
              <a:srgbClr val="FFFF00"/>
            </a:solid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495593" y="2254152"/>
              <a:ext cx="887764" cy="938374"/>
              <a:chOff x="-2052543" y="1857208"/>
              <a:chExt cx="1068285" cy="1068285"/>
            </a:xfrm>
            <a:grpFill/>
          </p:grpSpPr>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3851672" cy="938374"/>
            <a:chOff x="1936980" y="3106142"/>
            <a:chExt cx="3851672" cy="938374"/>
          </a:xfrm>
          <a:solidFill>
            <a:schemeClr val="accent3">
              <a:lumMod val="40000"/>
              <a:lumOff val="60000"/>
            </a:schemeClr>
          </a:solidFill>
        </p:grpSpPr>
        <p:sp>
          <p:nvSpPr>
            <p:cNvPr id="40" name="Oval 39"/>
            <p:cNvSpPr/>
            <p:nvPr/>
          </p:nvSpPr>
          <p:spPr>
            <a:xfrm>
              <a:off x="2012763" y="3195248"/>
              <a:ext cx="3775889" cy="7941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solidFill>
              <a:srgbClr val="92D050"/>
            </a:solid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364335" cy="532898"/>
            </a:xfrm>
            <a:prstGeom prst="rect">
              <a:avLst/>
            </a:prstGeom>
            <a:solidFill>
              <a:srgbClr val="FFFF00"/>
            </a:solid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469872" y="3106142"/>
              <a:ext cx="887764" cy="938374"/>
              <a:chOff x="-2052543" y="1857208"/>
              <a:chExt cx="1068285" cy="1068285"/>
            </a:xfrm>
            <a:grpFill/>
          </p:grpSpPr>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3843413" cy="984241"/>
            <a:chOff x="1962587" y="3926545"/>
            <a:chExt cx="3843413" cy="984241"/>
          </a:xfrm>
          <a:solidFill>
            <a:schemeClr val="accent3">
              <a:lumMod val="40000"/>
              <a:lumOff val="60000"/>
            </a:schemeClr>
          </a:solidFill>
        </p:grpSpPr>
        <p:sp>
          <p:nvSpPr>
            <p:cNvPr id="41" name="Oval 40"/>
            <p:cNvSpPr/>
            <p:nvPr/>
          </p:nvSpPr>
          <p:spPr>
            <a:xfrm>
              <a:off x="2026831" y="4042915"/>
              <a:ext cx="3779169" cy="7941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solidFill>
              <a:srgbClr val="FFFF00"/>
            </a:solid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9"/>
              <a:ext cx="941243" cy="307777"/>
            </a:xfrm>
            <a:prstGeom prst="rect">
              <a:avLst/>
            </a:prstGeom>
            <a:solidFill>
              <a:srgbClr val="92D050"/>
            </a:solid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grp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750839" y="3926545"/>
              <a:ext cx="932310" cy="984241"/>
              <a:chOff x="-2052543" y="1857208"/>
              <a:chExt cx="1068285" cy="1068285"/>
            </a:xfrm>
            <a:grpFill/>
          </p:grpSpPr>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grp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grp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146" name="TextBox 145"/>
                  <p:cNvSpPr txBox="1"/>
                  <p:nvPr/>
                </p:nvSpPr>
                <p:spPr>
                  <a:xfrm>
                    <a:off x="624916" y="2495176"/>
                    <a:ext cx="1135888" cy="461665"/>
                  </a:xfrm>
                  <a:prstGeom prst="rect">
                    <a:avLst/>
                  </a:prstGeom>
                  <a:solidFill>
                    <a:srgbClr val="FFFF00"/>
                  </a:solid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60025" y="3417026"/>
                    <a:ext cx="1133509" cy="461665"/>
                  </a:xfrm>
                  <a:prstGeom prst="rect">
                    <a:avLst/>
                  </a:prstGeom>
                  <a:solidFill>
                    <a:srgbClr val="92D050"/>
                  </a:solid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10" name="Group 9"/>
          <p:cNvGrpSpPr/>
          <p:nvPr/>
        </p:nvGrpSpPr>
        <p:grpSpPr>
          <a:xfrm>
            <a:off x="3900961" y="2276297"/>
            <a:ext cx="3000886" cy="3511254"/>
            <a:chOff x="4027961" y="2276297"/>
            <a:chExt cx="3000886"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3000886" cy="3511254"/>
              <a:chOff x="3964461" y="2276297"/>
              <a:chExt cx="3000886"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3000886" cy="3511254"/>
                <a:chOff x="3900961" y="2276297"/>
                <a:chExt cx="3000886" cy="3511254"/>
              </a:xfrm>
            </p:grpSpPr>
            <p:sp>
              <p:nvSpPr>
                <p:cNvPr id="119" name="TextBox 118"/>
                <p:cNvSpPr txBox="1"/>
                <p:nvPr/>
              </p:nvSpPr>
              <p:spPr>
                <a:xfrm>
                  <a:off x="4384617" y="5208810"/>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sp>
        <p:nvSpPr>
          <p:cNvPr id="34" name="TextBox 33"/>
          <p:cNvSpPr txBox="1"/>
          <p:nvPr/>
        </p:nvSpPr>
        <p:spPr>
          <a:xfrm>
            <a:off x="6568577" y="1443422"/>
            <a:ext cx="2280557" cy="523220"/>
          </a:xfrm>
          <a:prstGeom prst="rect">
            <a:avLst/>
          </a:prstGeom>
          <a:solidFill>
            <a:srgbClr val="FF99FF"/>
          </a:solidFill>
        </p:spPr>
        <p:txBody>
          <a:bodyPr wrap="square" rtlCol="0">
            <a:spAutoFit/>
          </a:bodyPr>
          <a:lstStyle/>
          <a:p>
            <a:r>
              <a:rPr lang="en-US" sz="2800" i="1" dirty="0" smtClean="0">
                <a:solidFill>
                  <a:prstClr val="black"/>
                </a:solidFill>
              </a:rPr>
              <a:t>My Profile</a:t>
            </a:r>
            <a:endParaRPr lang="en-US" sz="2800" i="1" dirty="0">
              <a:solidFill>
                <a:prstClr val="black"/>
              </a:solidFill>
            </a:endParaRPr>
          </a:p>
        </p:txBody>
      </p:sp>
      <p:grpSp>
        <p:nvGrpSpPr>
          <p:cNvPr id="99" name="Group 98"/>
          <p:cNvGrpSpPr/>
          <p:nvPr/>
        </p:nvGrpSpPr>
        <p:grpSpPr>
          <a:xfrm>
            <a:off x="1826840" y="5021276"/>
            <a:ext cx="3766903" cy="674168"/>
            <a:chOff x="1826840" y="5021276"/>
            <a:chExt cx="3766903" cy="674168"/>
          </a:xfrm>
        </p:grpSpPr>
        <p:sp>
          <p:nvSpPr>
            <p:cNvPr id="101" name="Oval 100"/>
            <p:cNvSpPr/>
            <p:nvPr/>
          </p:nvSpPr>
          <p:spPr>
            <a:xfrm>
              <a:off x="1826840" y="5021276"/>
              <a:ext cx="2235240" cy="67416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3" name="TextBox 122"/>
            <p:cNvSpPr txBox="1"/>
            <p:nvPr/>
          </p:nvSpPr>
          <p:spPr>
            <a:xfrm>
              <a:off x="2266516" y="5219896"/>
              <a:ext cx="1492937" cy="307777"/>
            </a:xfrm>
            <a:prstGeom prst="rect">
              <a:avLst/>
            </a:prstGeom>
            <a:solidFill>
              <a:schemeClr val="accent3">
                <a:lumMod val="40000"/>
                <a:lumOff val="60000"/>
              </a:schemeClr>
            </a:solid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sp>
          <p:nvSpPr>
            <p:cNvPr id="124" name="Oval 123"/>
            <p:cNvSpPr/>
            <p:nvPr/>
          </p:nvSpPr>
          <p:spPr>
            <a:xfrm>
              <a:off x="5080460" y="5043961"/>
              <a:ext cx="513283" cy="64178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grpSp>
      <p:grpSp>
        <p:nvGrpSpPr>
          <p:cNvPr id="129" name="Group 128"/>
          <p:cNvGrpSpPr/>
          <p:nvPr/>
        </p:nvGrpSpPr>
        <p:grpSpPr>
          <a:xfrm>
            <a:off x="1334603" y="6069965"/>
            <a:ext cx="4761164" cy="690024"/>
            <a:chOff x="962010" y="7468321"/>
            <a:chExt cx="5786334" cy="782386"/>
          </a:xfrm>
        </p:grpSpPr>
        <p:sp>
          <p:nvSpPr>
            <p:cNvPr id="130" name="Oval 129"/>
            <p:cNvSpPr/>
            <p:nvPr/>
          </p:nvSpPr>
          <p:spPr>
            <a:xfrm>
              <a:off x="962010" y="7468321"/>
              <a:ext cx="5786334" cy="6502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prstClr val="white"/>
                </a:solidFill>
              </a:endParaRPr>
            </a:p>
          </p:txBody>
        </p:sp>
        <p:sp>
          <p:nvSpPr>
            <p:cNvPr id="131" name="TextBox 130"/>
            <p:cNvSpPr txBox="1"/>
            <p:nvPr/>
          </p:nvSpPr>
          <p:spPr>
            <a:xfrm>
              <a:off x="3235713" y="7587657"/>
              <a:ext cx="2825838" cy="663050"/>
            </a:xfrm>
            <a:prstGeom prst="rect">
              <a:avLst/>
            </a:prstGeom>
            <a:noFill/>
          </p:spPr>
          <p:txBody>
            <a:bodyPr wrap="square" rtlCol="0">
              <a:spAutoFit/>
            </a:bodyPr>
            <a:lstStyle/>
            <a:p>
              <a:r>
                <a:rPr lang="en-US" sz="1600" b="1" i="1" dirty="0">
                  <a:solidFill>
                    <a:prstClr val="black"/>
                  </a:solidFill>
                </a:rPr>
                <a:t>Self-care</a:t>
              </a:r>
            </a:p>
            <a:p>
              <a:endParaRPr lang="en-US" sz="1600" i="1" dirty="0">
                <a:solidFill>
                  <a:prstClr val="black"/>
                </a:solidFill>
              </a:endParaRPr>
            </a:p>
          </p:txBody>
        </p:sp>
      </p:grpSp>
      <p:sp>
        <p:nvSpPr>
          <p:cNvPr id="126" name="TextBox 125"/>
          <p:cNvSpPr txBox="1"/>
          <p:nvPr/>
        </p:nvSpPr>
        <p:spPr>
          <a:xfrm>
            <a:off x="6575828" y="3495068"/>
            <a:ext cx="2308723" cy="2862322"/>
          </a:xfrm>
          <a:prstGeom prst="rect">
            <a:avLst/>
          </a:prstGeom>
          <a:solidFill>
            <a:srgbClr val="FFFF00"/>
          </a:solidFill>
        </p:spPr>
        <p:txBody>
          <a:bodyPr wrap="square" rtlCol="0">
            <a:spAutoFit/>
          </a:bodyPr>
          <a:lstStyle/>
          <a:p>
            <a:r>
              <a:rPr lang="en-US" sz="2000" dirty="0" smtClean="0">
                <a:solidFill>
                  <a:prstClr val="black"/>
                </a:solidFill>
              </a:rPr>
              <a:t>Targets</a:t>
            </a:r>
          </a:p>
          <a:p>
            <a:endParaRPr lang="en-US" sz="2000" dirty="0">
              <a:solidFill>
                <a:prstClr val="black"/>
              </a:solidFill>
            </a:endParaRPr>
          </a:p>
          <a:p>
            <a:r>
              <a:rPr lang="en-US" sz="2000" dirty="0" smtClean="0">
                <a:solidFill>
                  <a:prstClr val="black"/>
                </a:solidFill>
              </a:rPr>
              <a:t>The targets are the client’s CRB2s:  These are what you try to observe (Rule 1), evoke (Rule 2), and reinforce (Rule 3) in session.</a:t>
            </a:r>
          </a:p>
        </p:txBody>
      </p:sp>
      <p:sp>
        <p:nvSpPr>
          <p:cNvPr id="127" name="TextBox 126"/>
          <p:cNvSpPr txBox="1"/>
          <p:nvPr/>
        </p:nvSpPr>
        <p:spPr>
          <a:xfrm>
            <a:off x="6568257" y="3007399"/>
            <a:ext cx="2308723" cy="400110"/>
          </a:xfrm>
          <a:prstGeom prst="rect">
            <a:avLst/>
          </a:prstGeom>
          <a:solidFill>
            <a:srgbClr val="92D050"/>
          </a:solidFill>
        </p:spPr>
        <p:txBody>
          <a:bodyPr wrap="square" rtlCol="0">
            <a:spAutoFit/>
          </a:bodyPr>
          <a:lstStyle/>
          <a:p>
            <a:r>
              <a:rPr lang="en-US" sz="2000" dirty="0" smtClean="0">
                <a:solidFill>
                  <a:prstClr val="black"/>
                </a:solidFill>
              </a:rPr>
              <a:t>Existing Strengths</a:t>
            </a:r>
            <a:endParaRPr lang="en-US" sz="2000" dirty="0">
              <a:solidFill>
                <a:prstClr val="black"/>
              </a:solidFill>
            </a:endParaRPr>
          </a:p>
        </p:txBody>
      </p:sp>
    </p:spTree>
    <p:extLst>
      <p:ext uri="{BB962C8B-B14F-4D97-AF65-F5344CB8AC3E}">
        <p14:creationId xmlns:p14="http://schemas.microsoft.com/office/powerpoint/2010/main" val="520262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self-assessment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5 min: Complete the “your self assessment” column</a:t>
            </a:r>
          </a:p>
          <a:p>
            <a:pPr marL="514350" indent="-514350">
              <a:buAutoNum type="arabicPeriod"/>
            </a:pPr>
            <a:r>
              <a:rPr lang="en-US" dirty="0" smtClean="0"/>
              <a:t>5 min: Share your self-assessment with your partner.  Complete the “your partner’s observations” column.</a:t>
            </a:r>
          </a:p>
          <a:p>
            <a:pPr marL="514350" indent="-514350">
              <a:buAutoNum type="arabicPeriod"/>
            </a:pPr>
            <a:r>
              <a:rPr lang="en-US" dirty="0" smtClean="0"/>
              <a:t>5 min: Switch.</a:t>
            </a:r>
            <a:endParaRPr lang="en-US" dirty="0"/>
          </a:p>
        </p:txBody>
      </p:sp>
    </p:spTree>
    <p:extLst>
      <p:ext uri="{BB962C8B-B14F-4D97-AF65-F5344CB8AC3E}">
        <p14:creationId xmlns:p14="http://schemas.microsoft.com/office/powerpoint/2010/main" val="34629061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03326" y="1112251"/>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a:solidFill>
            <a:srgbClr val="00B0F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11647" tIns="409036" rIns="311646" bIns="876505"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Observe:</a:t>
            </a:r>
            <a:br>
              <a:rPr lang="en-US" sz="3000" dirty="0" smtClean="0">
                <a:solidFill>
                  <a:prstClr val="white"/>
                </a:solidFill>
              </a:rPr>
            </a:br>
            <a:r>
              <a:rPr lang="en-US" sz="3000" dirty="0" smtClean="0">
                <a:solidFill>
                  <a:prstClr val="white"/>
                </a:solidFill>
              </a:rPr>
              <a:t>CRB2</a:t>
            </a:r>
            <a:endParaRPr lang="en-US" sz="3000" dirty="0">
              <a:solidFill>
                <a:prstClr val="white"/>
              </a:solidFill>
            </a:endParaRPr>
          </a:p>
        </p:txBody>
      </p:sp>
      <p:sp>
        <p:nvSpPr>
          <p:cNvPr id="13" name="Freeform 12"/>
          <p:cNvSpPr/>
          <p:nvPr/>
        </p:nvSpPr>
        <p:spPr>
          <a:xfrm>
            <a:off x="4246719" y="2573093"/>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714838" tIns="603814" rIns="220101" bIns="447992" numCol="1" spcCol="1270" anchor="ctr" anchorCtr="0">
            <a:noAutofit/>
          </a:bodyPr>
          <a:lstStyle/>
          <a:p>
            <a:pPr algn="ctr" defTabSz="1333500">
              <a:lnSpc>
                <a:spcPct val="90000"/>
              </a:lnSpc>
              <a:spcBef>
                <a:spcPct val="0"/>
              </a:spcBef>
              <a:spcAft>
                <a:spcPct val="35000"/>
              </a:spcAft>
            </a:pPr>
            <a:r>
              <a:rPr lang="en-US" sz="2800" dirty="0" smtClean="0">
                <a:solidFill>
                  <a:prstClr val="white"/>
                </a:solidFill>
              </a:rPr>
              <a:t>Reinforce CRB2</a:t>
            </a:r>
            <a:endParaRPr lang="en-US" sz="2800" dirty="0">
              <a:solidFill>
                <a:prstClr val="white"/>
              </a:solidFill>
            </a:endParaRPr>
          </a:p>
        </p:txBody>
      </p:sp>
      <p:sp>
        <p:nvSpPr>
          <p:cNvPr id="14" name="Freeform 13"/>
          <p:cNvSpPr/>
          <p:nvPr/>
        </p:nvSpPr>
        <p:spPr>
          <a:xfrm>
            <a:off x="2559934" y="2573093"/>
            <a:ext cx="2337346" cy="2337346"/>
          </a:xfrm>
          <a:custGeom>
            <a:avLst/>
            <a:gdLst>
              <a:gd name="connsiteX0" fmla="*/ 0 w 2337346"/>
              <a:gd name="connsiteY0" fmla="*/ 1168673 h 2337346"/>
              <a:gd name="connsiteX1" fmla="*/ 1168673 w 2337346"/>
              <a:gd name="connsiteY1" fmla="*/ 0 h 2337346"/>
              <a:gd name="connsiteX2" fmla="*/ 2337346 w 2337346"/>
              <a:gd name="connsiteY2" fmla="*/ 1168673 h 2337346"/>
              <a:gd name="connsiteX3" fmla="*/ 1168673 w 2337346"/>
              <a:gd name="connsiteY3" fmla="*/ 2337346 h 2337346"/>
              <a:gd name="connsiteX4" fmla="*/ 0 w 2337346"/>
              <a:gd name="connsiteY4" fmla="*/ 1168673 h 23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46" h="2337346">
                <a:moveTo>
                  <a:pt x="0" y="1168673"/>
                </a:moveTo>
                <a:cubicBezTo>
                  <a:pt x="0" y="523233"/>
                  <a:pt x="523233" y="0"/>
                  <a:pt x="1168673" y="0"/>
                </a:cubicBezTo>
                <a:cubicBezTo>
                  <a:pt x="1814113" y="0"/>
                  <a:pt x="2337346" y="523233"/>
                  <a:pt x="2337346" y="1168673"/>
                </a:cubicBezTo>
                <a:cubicBezTo>
                  <a:pt x="2337346" y="1814113"/>
                  <a:pt x="1814113" y="2337346"/>
                  <a:pt x="1168673" y="2337346"/>
                </a:cubicBezTo>
                <a:cubicBezTo>
                  <a:pt x="523233" y="2337346"/>
                  <a:pt x="0" y="1814113"/>
                  <a:pt x="0" y="1168673"/>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20100" tIns="603814" rIns="714839" bIns="447992" numCol="1" spcCol="1270" anchor="ctr" anchorCtr="0">
            <a:noAutofit/>
          </a:bodyPr>
          <a:lstStyle/>
          <a:p>
            <a:pPr algn="ctr" defTabSz="1333500">
              <a:lnSpc>
                <a:spcPct val="90000"/>
              </a:lnSpc>
              <a:spcBef>
                <a:spcPct val="0"/>
              </a:spcBef>
              <a:spcAft>
                <a:spcPct val="35000"/>
              </a:spcAft>
            </a:pPr>
            <a:r>
              <a:rPr lang="en-US" sz="3000" dirty="0" smtClean="0">
                <a:solidFill>
                  <a:prstClr val="white"/>
                </a:solidFill>
              </a:rPr>
              <a:t>Evoke CRB2</a:t>
            </a:r>
            <a:endParaRPr lang="en-US" sz="3000" dirty="0">
              <a:solidFill>
                <a:prstClr val="white"/>
              </a:solidFill>
            </a:endParaRPr>
          </a:p>
        </p:txBody>
      </p:sp>
      <p:cxnSp>
        <p:nvCxnSpPr>
          <p:cNvPr id="4" name="Straight Connector 3"/>
          <p:cNvCxnSpPr/>
          <p:nvPr/>
        </p:nvCxnSpPr>
        <p:spPr>
          <a:xfrm>
            <a:off x="1143000" y="5029200"/>
            <a:ext cx="6781800" cy="0"/>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828800" y="5334000"/>
            <a:ext cx="2743200" cy="1143000"/>
          </a:xfrm>
          <a:prstGeom prst="rect">
            <a:avLst/>
          </a:prstGeom>
          <a:solidFill>
            <a:srgbClr val="4F81BD">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Check on your attempts at reinforcement </a:t>
            </a:r>
            <a:endParaRPr lang="en-US" sz="2400" dirty="0">
              <a:solidFill>
                <a:prstClr val="white"/>
              </a:solidFill>
            </a:endParaRPr>
          </a:p>
        </p:txBody>
      </p:sp>
      <p:sp>
        <p:nvSpPr>
          <p:cNvPr id="9" name="Rectangle 8"/>
          <p:cNvSpPr/>
          <p:nvPr/>
        </p:nvSpPr>
        <p:spPr>
          <a:xfrm>
            <a:off x="4572000" y="5334000"/>
            <a:ext cx="2743200" cy="1143000"/>
          </a:xfrm>
          <a:prstGeom prst="rect">
            <a:avLst/>
          </a:prstGeom>
          <a:solidFill>
            <a:srgbClr val="4F81BD">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Promote generalization</a:t>
            </a:r>
            <a:endParaRPr lang="en-US" sz="2400" dirty="0">
              <a:solidFill>
                <a:prstClr val="white"/>
              </a:solidFill>
            </a:endParaRPr>
          </a:p>
        </p:txBody>
      </p:sp>
      <p:sp>
        <p:nvSpPr>
          <p:cNvPr id="12" name="TextBox 11"/>
          <p:cNvSpPr txBox="1"/>
          <p:nvPr/>
        </p:nvSpPr>
        <p:spPr>
          <a:xfrm>
            <a:off x="99481" y="5486400"/>
            <a:ext cx="2946129" cy="769441"/>
          </a:xfrm>
          <a:prstGeom prst="rect">
            <a:avLst/>
          </a:prstGeom>
          <a:noFill/>
        </p:spPr>
        <p:txBody>
          <a:bodyPr wrap="square" rtlCol="0">
            <a:spAutoFit/>
          </a:bodyPr>
          <a:lstStyle/>
          <a:p>
            <a:r>
              <a:rPr lang="en-US" sz="4400" i="1" dirty="0" smtClean="0">
                <a:solidFill>
                  <a:prstClr val="black"/>
                </a:solidFill>
              </a:rPr>
              <a:t>RULE 4</a:t>
            </a:r>
            <a:endParaRPr lang="en-US" sz="4400" i="1" dirty="0">
              <a:solidFill>
                <a:prstClr val="black"/>
              </a:solidFill>
            </a:endParaRPr>
          </a:p>
        </p:txBody>
      </p:sp>
      <p:sp>
        <p:nvSpPr>
          <p:cNvPr id="15" name="TextBox 14"/>
          <p:cNvSpPr txBox="1"/>
          <p:nvPr/>
        </p:nvSpPr>
        <p:spPr>
          <a:xfrm>
            <a:off x="7239000" y="5520779"/>
            <a:ext cx="2946129" cy="769441"/>
          </a:xfrm>
          <a:prstGeom prst="rect">
            <a:avLst/>
          </a:prstGeom>
          <a:noFill/>
        </p:spPr>
        <p:txBody>
          <a:bodyPr wrap="square" rtlCol="0">
            <a:spAutoFit/>
          </a:bodyPr>
          <a:lstStyle/>
          <a:p>
            <a:r>
              <a:rPr lang="en-US" sz="4400" i="1" dirty="0" smtClean="0">
                <a:solidFill>
                  <a:prstClr val="black"/>
                </a:solidFill>
              </a:rPr>
              <a:t>RULE 5</a:t>
            </a:r>
            <a:endParaRPr lang="en-US" sz="4400" i="1" dirty="0">
              <a:solidFill>
                <a:prstClr val="black"/>
              </a:solidFill>
            </a:endParaRPr>
          </a:p>
        </p:txBody>
      </p:sp>
      <p:sp>
        <p:nvSpPr>
          <p:cNvPr id="16" name="TextBox 15"/>
          <p:cNvSpPr txBox="1"/>
          <p:nvPr/>
        </p:nvSpPr>
        <p:spPr>
          <a:xfrm>
            <a:off x="3659144" y="347019"/>
            <a:ext cx="2946129" cy="769441"/>
          </a:xfrm>
          <a:prstGeom prst="rect">
            <a:avLst/>
          </a:prstGeom>
          <a:noFill/>
        </p:spPr>
        <p:txBody>
          <a:bodyPr wrap="square" rtlCol="0">
            <a:spAutoFit/>
          </a:bodyPr>
          <a:lstStyle/>
          <a:p>
            <a:r>
              <a:rPr lang="en-US" sz="4400" i="1" dirty="0" smtClean="0">
                <a:solidFill>
                  <a:prstClr val="black"/>
                </a:solidFill>
              </a:rPr>
              <a:t>RULE 1</a:t>
            </a:r>
            <a:endParaRPr lang="en-US" sz="4400" i="1" dirty="0">
              <a:solidFill>
                <a:prstClr val="black"/>
              </a:solidFill>
            </a:endParaRPr>
          </a:p>
        </p:txBody>
      </p:sp>
      <p:sp>
        <p:nvSpPr>
          <p:cNvPr id="17" name="TextBox 16"/>
          <p:cNvSpPr txBox="1"/>
          <p:nvPr/>
        </p:nvSpPr>
        <p:spPr>
          <a:xfrm>
            <a:off x="665174" y="2845301"/>
            <a:ext cx="2946129" cy="769441"/>
          </a:xfrm>
          <a:prstGeom prst="rect">
            <a:avLst/>
          </a:prstGeom>
          <a:noFill/>
        </p:spPr>
        <p:txBody>
          <a:bodyPr wrap="square" rtlCol="0">
            <a:spAutoFit/>
          </a:bodyPr>
          <a:lstStyle/>
          <a:p>
            <a:r>
              <a:rPr lang="en-US" sz="4400" i="1" dirty="0" smtClean="0">
                <a:solidFill>
                  <a:prstClr val="black"/>
                </a:solidFill>
              </a:rPr>
              <a:t>RULE 2</a:t>
            </a:r>
            <a:endParaRPr lang="en-US" sz="4400" i="1" dirty="0">
              <a:solidFill>
                <a:prstClr val="black"/>
              </a:solidFill>
            </a:endParaRPr>
          </a:p>
        </p:txBody>
      </p:sp>
      <p:sp>
        <p:nvSpPr>
          <p:cNvPr id="18" name="TextBox 17"/>
          <p:cNvSpPr txBox="1"/>
          <p:nvPr/>
        </p:nvSpPr>
        <p:spPr>
          <a:xfrm>
            <a:off x="6705600" y="2845300"/>
            <a:ext cx="2946129" cy="769441"/>
          </a:xfrm>
          <a:prstGeom prst="rect">
            <a:avLst/>
          </a:prstGeom>
          <a:noFill/>
        </p:spPr>
        <p:txBody>
          <a:bodyPr wrap="square" rtlCol="0">
            <a:spAutoFit/>
          </a:bodyPr>
          <a:lstStyle/>
          <a:p>
            <a:r>
              <a:rPr lang="en-US" sz="4400" i="1" dirty="0" smtClean="0">
                <a:solidFill>
                  <a:prstClr val="black"/>
                </a:solidFill>
              </a:rPr>
              <a:t>RULE 3</a:t>
            </a:r>
            <a:endParaRPr lang="en-US" sz="4400" i="1" dirty="0">
              <a:solidFill>
                <a:prstClr val="black"/>
              </a:solidFill>
            </a:endParaRPr>
          </a:p>
        </p:txBody>
      </p:sp>
    </p:spTree>
    <p:custDataLst>
      <p:tags r:id="rId1"/>
    </p:custDataLst>
    <p:extLst>
      <p:ext uri="{BB962C8B-B14F-4D97-AF65-F5344CB8AC3E}">
        <p14:creationId xmlns:p14="http://schemas.microsoft.com/office/powerpoint/2010/main" val="32621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5" grpId="0" animBg="1"/>
      <p:bldP spid="9" grpId="0" animBg="1"/>
      <p:bldP spid="12"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676401"/>
            <a:ext cx="6347714" cy="3505200"/>
          </a:xfrm>
        </p:spPr>
        <p:txBody>
          <a:bodyPr>
            <a:normAutofit/>
          </a:bodyPr>
          <a:lstStyle/>
          <a:p>
            <a:pPr marL="0" indent="0">
              <a:buNone/>
            </a:pPr>
            <a:r>
              <a:rPr lang="en-US" sz="3600" dirty="0" smtClean="0"/>
              <a:t>I have not received and will not receive any commercial support related to this presentation or the work presented in this presentation.</a:t>
            </a:r>
            <a:endParaRPr lang="en-US" sz="3600" dirty="0"/>
          </a:p>
        </p:txBody>
      </p:sp>
    </p:spTree>
    <p:extLst>
      <p:ext uri="{BB962C8B-B14F-4D97-AF65-F5344CB8AC3E}">
        <p14:creationId xmlns:p14="http://schemas.microsoft.com/office/powerpoint/2010/main" val="3737193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gradFill flip="none" rotWithShape="1">
            <a:gsLst>
              <a:gs pos="0">
                <a:schemeClr val="accent6">
                  <a:lumMod val="40000"/>
                  <a:lumOff val="60000"/>
                </a:schemeClr>
              </a:gs>
              <a:gs pos="28000">
                <a:schemeClr val="accent6">
                  <a:lumMod val="40000"/>
                  <a:lumOff val="60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84" name="Group 83"/>
          <p:cNvGrpSpPr/>
          <p:nvPr/>
        </p:nvGrpSpPr>
        <p:grpSpPr>
          <a:xfrm>
            <a:off x="1437177" y="6069965"/>
            <a:ext cx="4761164" cy="690024"/>
            <a:chOff x="962010" y="7468321"/>
            <a:chExt cx="5786334" cy="782386"/>
          </a:xfrm>
        </p:grpSpPr>
        <p:sp>
          <p:nvSpPr>
            <p:cNvPr id="85" name="Oval 84"/>
            <p:cNvSpPr/>
            <p:nvPr/>
          </p:nvSpPr>
          <p:spPr>
            <a:xfrm>
              <a:off x="962010" y="7468321"/>
              <a:ext cx="5786334" cy="6502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6" name="TextBox 85"/>
            <p:cNvSpPr txBox="1"/>
            <p:nvPr/>
          </p:nvSpPr>
          <p:spPr>
            <a:xfrm>
              <a:off x="3235713" y="7587657"/>
              <a:ext cx="2825838" cy="663050"/>
            </a:xfrm>
            <a:prstGeom prst="rect">
              <a:avLst/>
            </a:prstGeom>
            <a:noFill/>
          </p:spPr>
          <p:txBody>
            <a:bodyPr wrap="square" rtlCol="0">
              <a:spAutoFit/>
            </a:bodyPr>
            <a:lstStyle/>
            <a:p>
              <a:r>
                <a:rPr lang="en-US" sz="1600" i="1" dirty="0">
                  <a:solidFill>
                    <a:prstClr val="black"/>
                  </a:solidFill>
                </a:rPr>
                <a:t>Self-care</a:t>
              </a:r>
            </a:p>
            <a:p>
              <a:endParaRPr lang="en-US" sz="1600" i="1" dirty="0">
                <a:solidFill>
                  <a:prstClr val="black"/>
                </a:solidFill>
              </a:endParaRPr>
            </a:p>
          </p:txBody>
        </p:sp>
      </p:gr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119249"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358954" y="3424827"/>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301271" y="5060738"/>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10" name="Group 9"/>
          <p:cNvGrpSpPr/>
          <p:nvPr/>
        </p:nvGrpSpPr>
        <p:grpSpPr>
          <a:xfrm>
            <a:off x="3900961" y="2276297"/>
            <a:ext cx="2574330" cy="3511254"/>
            <a:chOff x="4027961" y="2276297"/>
            <a:chExt cx="2574330"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574330" cy="3511254"/>
              <a:chOff x="3964461" y="2276297"/>
              <a:chExt cx="2574330"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574330" cy="3511254"/>
                <a:chOff x="3900961" y="2276297"/>
                <a:chExt cx="2574330" cy="3511254"/>
              </a:xfrm>
            </p:grpSpPr>
            <p:sp>
              <p:nvSpPr>
                <p:cNvPr id="119" name="TextBox 118"/>
                <p:cNvSpPr txBox="1"/>
                <p:nvPr/>
              </p:nvSpPr>
              <p:spPr>
                <a:xfrm>
                  <a:off x="4375084" y="5199391"/>
                  <a:ext cx="2100207"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grpSp>
        <p:nvGrpSpPr>
          <p:cNvPr id="33" name="Group 32"/>
          <p:cNvGrpSpPr/>
          <p:nvPr/>
        </p:nvGrpSpPr>
        <p:grpSpPr>
          <a:xfrm>
            <a:off x="1829329" y="5044676"/>
            <a:ext cx="3676445" cy="678027"/>
            <a:chOff x="1829329" y="5044676"/>
            <a:chExt cx="3676445" cy="678027"/>
          </a:xfrm>
        </p:grpSpPr>
        <p:grpSp>
          <p:nvGrpSpPr>
            <p:cNvPr id="3" name="Group 2"/>
            <p:cNvGrpSpPr/>
            <p:nvPr/>
          </p:nvGrpSpPr>
          <p:grpSpPr>
            <a:xfrm>
              <a:off x="1829329" y="5048535"/>
              <a:ext cx="2116206" cy="674168"/>
              <a:chOff x="1829329" y="5048535"/>
              <a:chExt cx="2116206" cy="674168"/>
            </a:xfrm>
          </p:grpSpPr>
          <p:sp>
            <p:nvSpPr>
              <p:cNvPr id="149" name="Oval 148"/>
              <p:cNvSpPr/>
              <p:nvPr/>
            </p:nvSpPr>
            <p:spPr>
              <a:xfrm>
                <a:off x="1829329" y="5048535"/>
                <a:ext cx="2116206"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6" name="TextBox 125"/>
              <p:cNvSpPr txBox="1"/>
              <p:nvPr/>
            </p:nvSpPr>
            <p:spPr>
              <a:xfrm>
                <a:off x="2197661" y="5231730"/>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sp>
          <p:nvSpPr>
            <p:cNvPr id="81" name="Oval 80"/>
            <p:cNvSpPr/>
            <p:nvPr/>
          </p:nvSpPr>
          <p:spPr>
            <a:xfrm>
              <a:off x="4992491" y="5044676"/>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grpSp>
      <p:sp>
        <p:nvSpPr>
          <p:cNvPr id="128" name="Título 1"/>
          <p:cNvSpPr>
            <a:spLocks noGrp="1"/>
          </p:cNvSpPr>
          <p:nvPr>
            <p:ph type="title"/>
          </p:nvPr>
        </p:nvSpPr>
        <p:spPr>
          <a:xfrm>
            <a:off x="5590188" y="1377377"/>
            <a:ext cx="3384863" cy="2420174"/>
          </a:xfrm>
          <a:solidFill>
            <a:schemeClr val="bg1"/>
          </a:solidFill>
        </p:spPr>
        <p:txBody>
          <a:bodyPr>
            <a:noAutofit/>
          </a:bodyPr>
          <a:lstStyle/>
          <a:p>
            <a:r>
              <a:rPr lang="en-US" sz="2800" b="1" i="1" dirty="0" smtClean="0"/>
              <a:t>Rule 1 </a:t>
            </a:r>
            <a:r>
              <a:rPr lang="en-US" sz="2800" dirty="0" smtClean="0"/>
              <a:t>is about awareness…exquisite sensitivity to yourself, the other, and your interaction</a:t>
            </a:r>
            <a:endParaRPr lang="pt-BR" sz="2800" dirty="0"/>
          </a:p>
        </p:txBody>
      </p:sp>
    </p:spTree>
    <p:extLst>
      <p:ext uri="{BB962C8B-B14F-4D97-AF65-F5344CB8AC3E}">
        <p14:creationId xmlns:p14="http://schemas.microsoft.com/office/powerpoint/2010/main" val="10542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Rule 1: Observing </a:t>
            </a:r>
            <a:r>
              <a:rPr lang="en-US" b="1" dirty="0" smtClean="0"/>
              <a:t>CRBs</a:t>
            </a:r>
            <a:endParaRPr lang="pt-BR" dirty="0"/>
          </a:p>
        </p:txBody>
      </p:sp>
      <p:sp>
        <p:nvSpPr>
          <p:cNvPr id="3" name="Espaço Reservado para Conteúdo 2"/>
          <p:cNvSpPr>
            <a:spLocks noGrp="1"/>
          </p:cNvSpPr>
          <p:nvPr>
            <p:ph idx="1"/>
          </p:nvPr>
        </p:nvSpPr>
        <p:spPr/>
        <p:txBody>
          <a:bodyPr>
            <a:normAutofit/>
          </a:bodyPr>
          <a:lstStyle/>
          <a:p>
            <a:pPr marL="0" indent="0">
              <a:buNone/>
            </a:pPr>
            <a:r>
              <a:rPr lang="en-US" i="1" dirty="0"/>
              <a:t>Look for CRBs in the therapy process </a:t>
            </a:r>
            <a:endParaRPr lang="en-US" i="1" dirty="0" smtClean="0"/>
          </a:p>
          <a:p>
            <a:pPr marL="0" indent="0">
              <a:buNone/>
            </a:pPr>
            <a:endParaRPr lang="en-US" sz="1000" b="1" i="1" dirty="0"/>
          </a:p>
          <a:p>
            <a:pPr marL="0" indent="0">
              <a:buNone/>
            </a:pPr>
            <a:r>
              <a:rPr lang="en-US" b="1" i="1" dirty="0" smtClean="0"/>
              <a:t>—</a:t>
            </a:r>
            <a:r>
              <a:rPr lang="en-US" b="1" i="1" dirty="0"/>
              <a:t>pay exquisite attention to the direct, live, present-moment experience and behavior of the client—</a:t>
            </a:r>
            <a:endParaRPr lang="en-US" i="1" dirty="0"/>
          </a:p>
          <a:p>
            <a:pPr marL="0" indent="0">
              <a:buNone/>
            </a:pPr>
            <a:endParaRPr lang="en-US" sz="1000" i="1" dirty="0" smtClean="0"/>
          </a:p>
          <a:p>
            <a:pPr marL="0" indent="0">
              <a:buNone/>
            </a:pPr>
            <a:r>
              <a:rPr lang="en-US" i="1" dirty="0" smtClean="0"/>
              <a:t>as </a:t>
            </a:r>
            <a:r>
              <a:rPr lang="en-US" i="1" dirty="0"/>
              <a:t>per your case conceptualization</a:t>
            </a:r>
            <a:r>
              <a:rPr lang="en-US" i="1" dirty="0" smtClean="0"/>
              <a:t>…</a:t>
            </a:r>
          </a:p>
          <a:p>
            <a:pPr marL="0" indent="0">
              <a:buNone/>
            </a:pPr>
            <a:endParaRPr lang="en-US" sz="1000" i="1" dirty="0" smtClean="0"/>
          </a:p>
          <a:p>
            <a:pPr marL="0" indent="0">
              <a:buNone/>
            </a:pPr>
            <a:r>
              <a:rPr lang="en-US" i="1" dirty="0" smtClean="0"/>
              <a:t>…no </a:t>
            </a:r>
            <a:r>
              <a:rPr lang="en-US" i="1" dirty="0"/>
              <a:t>matter what the content of the discussion is </a:t>
            </a:r>
            <a:r>
              <a:rPr lang="en-US" i="1" dirty="0" smtClean="0"/>
              <a:t>about.</a:t>
            </a:r>
            <a:endParaRPr lang="en-US" dirty="0"/>
          </a:p>
          <a:p>
            <a:pPr marL="0" indent="0">
              <a:buNone/>
            </a:pPr>
            <a:endParaRPr lang="en-US" dirty="0" smtClean="0"/>
          </a:p>
        </p:txBody>
      </p:sp>
    </p:spTree>
    <p:extLst>
      <p:ext uri="{BB962C8B-B14F-4D97-AF65-F5344CB8AC3E}">
        <p14:creationId xmlns:p14="http://schemas.microsoft.com/office/powerpoint/2010/main" val="26052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Rule 1: Observing </a:t>
            </a:r>
            <a:r>
              <a:rPr lang="en-US" b="1" dirty="0" smtClean="0"/>
              <a:t>CRBs</a:t>
            </a:r>
            <a:endParaRPr lang="pt-BR" dirty="0"/>
          </a:p>
        </p:txBody>
      </p:sp>
      <p:sp>
        <p:nvSpPr>
          <p:cNvPr id="3" name="Espaço Reservado para Conteúdo 2"/>
          <p:cNvSpPr>
            <a:spLocks noGrp="1"/>
          </p:cNvSpPr>
          <p:nvPr>
            <p:ph idx="1"/>
          </p:nvPr>
        </p:nvSpPr>
        <p:spPr>
          <a:xfrm>
            <a:off x="628650" y="1780042"/>
            <a:ext cx="7453993" cy="748846"/>
          </a:xfrm>
        </p:spPr>
        <p:txBody>
          <a:bodyPr>
            <a:noAutofit/>
          </a:bodyPr>
          <a:lstStyle/>
          <a:p>
            <a:pPr marL="0" indent="0">
              <a:buNone/>
            </a:pPr>
            <a:r>
              <a:rPr lang="en-US" sz="3600" i="1" dirty="0" smtClean="0"/>
              <a:t>Switching from content to process</a:t>
            </a:r>
            <a:endParaRPr lang="en-US" sz="3600" dirty="0"/>
          </a:p>
          <a:p>
            <a:pPr marL="0" indent="0">
              <a:buNone/>
            </a:pPr>
            <a:endParaRPr lang="en-US" sz="3600" dirty="0" smtClean="0"/>
          </a:p>
        </p:txBody>
      </p:sp>
      <p:sp>
        <p:nvSpPr>
          <p:cNvPr id="4" name="Oval 3"/>
          <p:cNvSpPr/>
          <p:nvPr/>
        </p:nvSpPr>
        <p:spPr>
          <a:xfrm>
            <a:off x="179614" y="2639786"/>
            <a:ext cx="4963885" cy="2699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lumMod val="75000"/>
                  </a:schemeClr>
                </a:solidFill>
              </a:rPr>
              <a:t>A conversation about your  childhood, religious beliefs, sexuality, something you are proud of, a memory of something….</a:t>
            </a:r>
            <a:endParaRPr lang="en-US" sz="2400" dirty="0">
              <a:solidFill>
                <a:schemeClr val="tx2">
                  <a:lumMod val="75000"/>
                </a:schemeClr>
              </a:solidFill>
            </a:endParaRPr>
          </a:p>
        </p:txBody>
      </p:sp>
      <p:sp>
        <p:nvSpPr>
          <p:cNvPr id="5" name="Oval 4"/>
          <p:cNvSpPr/>
          <p:nvPr/>
        </p:nvSpPr>
        <p:spPr>
          <a:xfrm>
            <a:off x="4452256" y="2639786"/>
            <a:ext cx="4610101" cy="2699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lumMod val="75000"/>
                  </a:schemeClr>
                </a:solidFill>
              </a:rPr>
              <a:t>Is the client engaged in CRB2s? Expressing vulnerability?  Asking for what they need?  Expressing safety and acceptance?</a:t>
            </a:r>
            <a:endParaRPr lang="en-US" sz="2400" dirty="0">
              <a:solidFill>
                <a:schemeClr val="tx2">
                  <a:lumMod val="75000"/>
                </a:schemeClr>
              </a:solidFill>
            </a:endParaRPr>
          </a:p>
        </p:txBody>
      </p:sp>
      <p:sp>
        <p:nvSpPr>
          <p:cNvPr id="6" name="TextBox 5"/>
          <p:cNvSpPr txBox="1"/>
          <p:nvPr/>
        </p:nvSpPr>
        <p:spPr>
          <a:xfrm>
            <a:off x="1066800" y="5350325"/>
            <a:ext cx="3849460" cy="523220"/>
          </a:xfrm>
          <a:prstGeom prst="rect">
            <a:avLst/>
          </a:prstGeom>
          <a:noFill/>
        </p:spPr>
        <p:txBody>
          <a:bodyPr wrap="square" rtlCol="0">
            <a:spAutoFit/>
          </a:bodyPr>
          <a:lstStyle/>
          <a:p>
            <a:r>
              <a:rPr lang="en-US" sz="2800" b="1" i="1" dirty="0" smtClean="0"/>
              <a:t>What is the content?</a:t>
            </a:r>
            <a:endParaRPr lang="en-US" sz="2800" b="1" i="1" dirty="0"/>
          </a:p>
        </p:txBody>
      </p:sp>
      <p:sp>
        <p:nvSpPr>
          <p:cNvPr id="7" name="TextBox 6"/>
          <p:cNvSpPr txBox="1"/>
          <p:nvPr/>
        </p:nvSpPr>
        <p:spPr>
          <a:xfrm>
            <a:off x="5178198" y="5339443"/>
            <a:ext cx="3849460" cy="523220"/>
          </a:xfrm>
          <a:prstGeom prst="rect">
            <a:avLst/>
          </a:prstGeom>
          <a:noFill/>
        </p:spPr>
        <p:txBody>
          <a:bodyPr wrap="square" rtlCol="0">
            <a:spAutoFit/>
          </a:bodyPr>
          <a:lstStyle/>
          <a:p>
            <a:r>
              <a:rPr lang="en-US" sz="2800" b="1" i="1" dirty="0" smtClean="0"/>
              <a:t>What is the process?</a:t>
            </a:r>
            <a:endParaRPr lang="en-US" sz="2800" b="1" i="1" dirty="0"/>
          </a:p>
        </p:txBody>
      </p:sp>
    </p:spTree>
    <p:extLst>
      <p:ext uri="{BB962C8B-B14F-4D97-AF65-F5344CB8AC3E}">
        <p14:creationId xmlns:p14="http://schemas.microsoft.com/office/powerpoint/2010/main" val="288265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320800"/>
            <a:ext cx="7886700" cy="5249333"/>
          </a:xfrm>
        </p:spPr>
        <p:txBody>
          <a:bodyPr>
            <a:noAutofit/>
          </a:bodyPr>
          <a:lstStyle/>
          <a:p>
            <a:pPr marL="0" indent="0">
              <a:buNone/>
            </a:pPr>
            <a:r>
              <a:rPr lang="en-US" sz="3600" i="1" dirty="0" smtClean="0"/>
              <a:t>“</a:t>
            </a:r>
            <a:r>
              <a:rPr lang="en-US" sz="3600" i="1" dirty="0"/>
              <a:t>I’ve been trying to talk about your family for several minutes already and you are changing the subject and you look irritated with me. What is happening right now</a:t>
            </a:r>
            <a:r>
              <a:rPr lang="en-US" sz="3600" i="1" dirty="0" smtClean="0"/>
              <a:t>?”</a:t>
            </a:r>
          </a:p>
          <a:p>
            <a:pPr marL="0" indent="0">
              <a:buNone/>
            </a:pPr>
            <a:endParaRPr lang="en-US" sz="3600" i="1" dirty="0"/>
          </a:p>
          <a:p>
            <a:pPr marL="0" indent="0">
              <a:buNone/>
            </a:pPr>
            <a:r>
              <a:rPr lang="en-US" sz="3600" i="1" dirty="0" smtClean="0"/>
              <a:t>(self-awareness)</a:t>
            </a:r>
          </a:p>
        </p:txBody>
      </p:sp>
    </p:spTree>
    <p:extLst>
      <p:ext uri="{BB962C8B-B14F-4D97-AF65-F5344CB8AC3E}">
        <p14:creationId xmlns:p14="http://schemas.microsoft.com/office/powerpoint/2010/main" val="15074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81025" y="1301750"/>
            <a:ext cx="7886700" cy="2308225"/>
          </a:xfrm>
        </p:spPr>
        <p:txBody>
          <a:bodyPr>
            <a:noAutofit/>
          </a:bodyPr>
          <a:lstStyle/>
          <a:p>
            <a:pPr marL="0" indent="0">
              <a:buNone/>
            </a:pPr>
            <a:r>
              <a:rPr lang="en-US" sz="3600" i="1" dirty="0"/>
              <a:t>“I see you look like you want to cry.  Are you closing up </a:t>
            </a:r>
            <a:r>
              <a:rPr lang="en-US" sz="3600" i="1" dirty="0" smtClean="0"/>
              <a:t>or </a:t>
            </a:r>
            <a:r>
              <a:rPr lang="en-US" sz="3600" i="1" dirty="0"/>
              <a:t>are you </a:t>
            </a:r>
            <a:r>
              <a:rPr lang="en-US" sz="3600" i="1" dirty="0" smtClean="0"/>
              <a:t>open </a:t>
            </a:r>
            <a:r>
              <a:rPr lang="en-US" sz="3600" i="1" dirty="0"/>
              <a:t>and </a:t>
            </a:r>
            <a:r>
              <a:rPr lang="en-US" sz="3600" i="1" dirty="0" smtClean="0"/>
              <a:t>vulnerable?  </a:t>
            </a:r>
            <a:r>
              <a:rPr lang="en-US" sz="3600" i="1" dirty="0"/>
              <a:t>I can’t </a:t>
            </a:r>
            <a:r>
              <a:rPr lang="en-US" sz="3600" i="1" dirty="0" smtClean="0"/>
              <a:t>tell.” </a:t>
            </a:r>
          </a:p>
          <a:p>
            <a:pPr marL="0" indent="0">
              <a:buNone/>
            </a:pPr>
            <a:endParaRPr lang="en-US" sz="3600" i="1" dirty="0"/>
          </a:p>
          <a:p>
            <a:pPr marL="0" indent="0">
              <a:buNone/>
            </a:pPr>
            <a:r>
              <a:rPr lang="en-US" sz="3600" i="1" dirty="0" smtClean="0"/>
              <a:t>(</a:t>
            </a:r>
            <a:r>
              <a:rPr lang="en-US" sz="3600" i="1" dirty="0"/>
              <a:t>being vulnerable</a:t>
            </a:r>
            <a:r>
              <a:rPr lang="en-US" sz="3600" i="1" dirty="0" smtClean="0"/>
              <a:t>)</a:t>
            </a:r>
            <a:endParaRPr lang="pt-BR" sz="3600" i="1" dirty="0"/>
          </a:p>
        </p:txBody>
      </p:sp>
    </p:spTree>
    <p:extLst>
      <p:ext uri="{BB962C8B-B14F-4D97-AF65-F5344CB8AC3E}">
        <p14:creationId xmlns:p14="http://schemas.microsoft.com/office/powerpoint/2010/main" val="15523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320800"/>
            <a:ext cx="7886700" cy="5249333"/>
          </a:xfrm>
        </p:spPr>
        <p:txBody>
          <a:bodyPr>
            <a:noAutofit/>
          </a:bodyPr>
          <a:lstStyle/>
          <a:p>
            <a:pPr marL="0" indent="0">
              <a:buNone/>
            </a:pPr>
            <a:r>
              <a:rPr lang="en-US" sz="3600" i="1" dirty="0" smtClean="0"/>
              <a:t>“</a:t>
            </a:r>
            <a:r>
              <a:rPr lang="en-US" sz="3600" i="1" dirty="0"/>
              <a:t>Wow, there seems like so much sadness under the surface for you today. Are you wanting to talk to me about it, but not sure how?” </a:t>
            </a:r>
            <a:endParaRPr lang="en-US" sz="3600" i="1" dirty="0" smtClean="0"/>
          </a:p>
          <a:p>
            <a:pPr marL="0" indent="0">
              <a:buNone/>
            </a:pPr>
            <a:endParaRPr lang="en-US" sz="3600" i="1" dirty="0"/>
          </a:p>
          <a:p>
            <a:pPr marL="0" indent="0">
              <a:buNone/>
            </a:pPr>
            <a:r>
              <a:rPr lang="en-US" sz="3600" i="1" dirty="0" smtClean="0"/>
              <a:t>(</a:t>
            </a:r>
            <a:r>
              <a:rPr lang="en-US" sz="3600" i="1" dirty="0"/>
              <a:t>self-disclosing</a:t>
            </a:r>
            <a:r>
              <a:rPr lang="en-US" sz="3600" i="1" dirty="0" smtClean="0"/>
              <a:t>)</a:t>
            </a:r>
            <a:endParaRPr lang="pt-BR" sz="3600" i="1" dirty="0"/>
          </a:p>
        </p:txBody>
      </p:sp>
    </p:spTree>
    <p:extLst>
      <p:ext uri="{BB962C8B-B14F-4D97-AF65-F5344CB8AC3E}">
        <p14:creationId xmlns:p14="http://schemas.microsoft.com/office/powerpoint/2010/main" val="151395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320800"/>
            <a:ext cx="7886700" cy="5249333"/>
          </a:xfrm>
        </p:spPr>
        <p:txBody>
          <a:bodyPr>
            <a:noAutofit/>
          </a:bodyPr>
          <a:lstStyle/>
          <a:p>
            <a:pPr marL="0" indent="0">
              <a:buNone/>
            </a:pPr>
            <a:r>
              <a:rPr lang="en-US" sz="3600" i="1" dirty="0" smtClean="0"/>
              <a:t>“</a:t>
            </a:r>
            <a:r>
              <a:rPr lang="en-US" sz="3600" i="1" dirty="0"/>
              <a:t>You are complaining about how difficult it was for you to get to session on time.  I am wondering if, partially, you might still be upset about the discussion we had regarding fees last week</a:t>
            </a:r>
            <a:r>
              <a:rPr lang="en-US" sz="3600" i="1" dirty="0" smtClean="0"/>
              <a:t>?”</a:t>
            </a:r>
          </a:p>
          <a:p>
            <a:pPr marL="0" indent="0">
              <a:buNone/>
            </a:pPr>
            <a:endParaRPr lang="en-US" sz="3600" i="1" dirty="0"/>
          </a:p>
          <a:p>
            <a:pPr marL="0" indent="0">
              <a:buNone/>
            </a:pPr>
            <a:r>
              <a:rPr lang="en-US" sz="3600" i="1" dirty="0" smtClean="0"/>
              <a:t>(being vulnerable and asking)</a:t>
            </a:r>
            <a:endParaRPr lang="pt-BR" sz="3600" i="1" dirty="0"/>
          </a:p>
        </p:txBody>
      </p:sp>
    </p:spTree>
    <p:extLst>
      <p:ext uri="{BB962C8B-B14F-4D97-AF65-F5344CB8AC3E}">
        <p14:creationId xmlns:p14="http://schemas.microsoft.com/office/powerpoint/2010/main" val="15371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gradFill flip="none" rotWithShape="1">
            <a:gsLst>
              <a:gs pos="0">
                <a:schemeClr val="accent6">
                  <a:lumMod val="40000"/>
                  <a:lumOff val="60000"/>
                </a:schemeClr>
              </a:gs>
              <a:gs pos="28000">
                <a:schemeClr val="accent6">
                  <a:lumMod val="40000"/>
                  <a:lumOff val="60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84" name="Group 83"/>
          <p:cNvGrpSpPr/>
          <p:nvPr/>
        </p:nvGrpSpPr>
        <p:grpSpPr>
          <a:xfrm>
            <a:off x="1437177" y="6069965"/>
            <a:ext cx="4761164" cy="690024"/>
            <a:chOff x="962010" y="7468321"/>
            <a:chExt cx="5786334" cy="782386"/>
          </a:xfrm>
        </p:grpSpPr>
        <p:sp>
          <p:nvSpPr>
            <p:cNvPr id="85" name="Oval 84"/>
            <p:cNvSpPr/>
            <p:nvPr/>
          </p:nvSpPr>
          <p:spPr>
            <a:xfrm>
              <a:off x="962010" y="7468321"/>
              <a:ext cx="5786334" cy="6502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6" name="TextBox 85"/>
            <p:cNvSpPr txBox="1"/>
            <p:nvPr/>
          </p:nvSpPr>
          <p:spPr>
            <a:xfrm>
              <a:off x="3235713" y="7587657"/>
              <a:ext cx="2825838" cy="663050"/>
            </a:xfrm>
            <a:prstGeom prst="rect">
              <a:avLst/>
            </a:prstGeom>
            <a:noFill/>
          </p:spPr>
          <p:txBody>
            <a:bodyPr wrap="square" rtlCol="0">
              <a:spAutoFit/>
            </a:bodyPr>
            <a:lstStyle/>
            <a:p>
              <a:r>
                <a:rPr lang="en-US" sz="1600" i="1" dirty="0">
                  <a:solidFill>
                    <a:prstClr val="black"/>
                  </a:solidFill>
                </a:rPr>
                <a:t>Self-care</a:t>
              </a:r>
            </a:p>
            <a:p>
              <a:endParaRPr lang="en-US" sz="1600" i="1" dirty="0">
                <a:solidFill>
                  <a:prstClr val="black"/>
                </a:solidFill>
              </a:endParaRPr>
            </a:p>
          </p:txBody>
        </p:sp>
      </p:gr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9265"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119249"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358954" y="3424827"/>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301271" y="5060738"/>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10" name="Group 9"/>
          <p:cNvGrpSpPr/>
          <p:nvPr/>
        </p:nvGrpSpPr>
        <p:grpSpPr>
          <a:xfrm>
            <a:off x="3900961" y="2276297"/>
            <a:ext cx="2574330" cy="3511254"/>
            <a:chOff x="4027961" y="2276297"/>
            <a:chExt cx="2574330"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574330" cy="3511254"/>
              <a:chOff x="3964461" y="2276297"/>
              <a:chExt cx="2574330"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574330" cy="3511254"/>
                <a:chOff x="3900961" y="2276297"/>
                <a:chExt cx="2574330" cy="3511254"/>
              </a:xfrm>
            </p:grpSpPr>
            <p:sp>
              <p:nvSpPr>
                <p:cNvPr id="119" name="TextBox 118"/>
                <p:cNvSpPr txBox="1"/>
                <p:nvPr/>
              </p:nvSpPr>
              <p:spPr>
                <a:xfrm>
                  <a:off x="4375084" y="5199391"/>
                  <a:ext cx="2100207"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grpSp>
        <p:nvGrpSpPr>
          <p:cNvPr id="33" name="Group 32"/>
          <p:cNvGrpSpPr/>
          <p:nvPr/>
        </p:nvGrpSpPr>
        <p:grpSpPr>
          <a:xfrm>
            <a:off x="1829329" y="5044676"/>
            <a:ext cx="3676445" cy="678027"/>
            <a:chOff x="1829329" y="5044676"/>
            <a:chExt cx="3676445" cy="678027"/>
          </a:xfrm>
        </p:grpSpPr>
        <p:grpSp>
          <p:nvGrpSpPr>
            <p:cNvPr id="3" name="Group 2"/>
            <p:cNvGrpSpPr/>
            <p:nvPr/>
          </p:nvGrpSpPr>
          <p:grpSpPr>
            <a:xfrm>
              <a:off x="1829329" y="5048535"/>
              <a:ext cx="2116206" cy="674168"/>
              <a:chOff x="1829329" y="5048535"/>
              <a:chExt cx="2116206" cy="674168"/>
            </a:xfrm>
          </p:grpSpPr>
          <p:sp>
            <p:nvSpPr>
              <p:cNvPr id="149" name="Oval 148"/>
              <p:cNvSpPr/>
              <p:nvPr/>
            </p:nvSpPr>
            <p:spPr>
              <a:xfrm>
                <a:off x="1829329" y="5048535"/>
                <a:ext cx="2116206"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6" name="TextBox 125"/>
              <p:cNvSpPr txBox="1"/>
              <p:nvPr/>
            </p:nvSpPr>
            <p:spPr>
              <a:xfrm>
                <a:off x="2197661" y="5231730"/>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sp>
          <p:nvSpPr>
            <p:cNvPr id="81" name="Oval 80"/>
            <p:cNvSpPr/>
            <p:nvPr/>
          </p:nvSpPr>
          <p:spPr>
            <a:xfrm>
              <a:off x="4992491" y="5044676"/>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grpSp>
      <p:sp>
        <p:nvSpPr>
          <p:cNvPr id="128" name="Título 1"/>
          <p:cNvSpPr>
            <a:spLocks noGrp="1"/>
          </p:cNvSpPr>
          <p:nvPr>
            <p:ph type="title"/>
          </p:nvPr>
        </p:nvSpPr>
        <p:spPr>
          <a:xfrm>
            <a:off x="6409118" y="1246121"/>
            <a:ext cx="2592007" cy="1971543"/>
          </a:xfrm>
          <a:solidFill>
            <a:schemeClr val="bg1"/>
          </a:solidFill>
        </p:spPr>
        <p:txBody>
          <a:bodyPr>
            <a:noAutofit/>
          </a:bodyPr>
          <a:lstStyle/>
          <a:p>
            <a:r>
              <a:rPr lang="en-US" dirty="0" smtClean="0"/>
              <a:t>Rule 2 is about courage…</a:t>
            </a:r>
            <a:endParaRPr lang="pt-BR" dirty="0"/>
          </a:p>
        </p:txBody>
      </p:sp>
      <p:sp>
        <p:nvSpPr>
          <p:cNvPr id="115" name="Rounded Rectangle 114"/>
          <p:cNvSpPr/>
          <p:nvPr/>
        </p:nvSpPr>
        <p:spPr>
          <a:xfrm>
            <a:off x="2035466" y="3922783"/>
            <a:ext cx="2182817" cy="1081552"/>
          </a:xfrm>
          <a:prstGeom prst="roundRect">
            <a:avLst/>
          </a:prstGeom>
          <a:solidFill>
            <a:srgbClr val="FF0000">
              <a:alpha val="0"/>
            </a:srgbClr>
          </a:solidFill>
          <a:effectLst>
            <a:glow rad="1397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42116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479" y="288926"/>
            <a:ext cx="7886700" cy="1325563"/>
          </a:xfrm>
        </p:spPr>
        <p:txBody>
          <a:bodyPr/>
          <a:lstStyle/>
          <a:p>
            <a:r>
              <a:rPr lang="en-US" b="1" dirty="0"/>
              <a:t>Rule </a:t>
            </a:r>
            <a:r>
              <a:rPr lang="en-US" b="1" dirty="0" smtClean="0"/>
              <a:t>2: Evoking CRB</a:t>
            </a:r>
            <a:endParaRPr lang="pt-BR" dirty="0"/>
          </a:p>
        </p:txBody>
      </p:sp>
      <p:sp>
        <p:nvSpPr>
          <p:cNvPr id="3" name="Espaço Reservado para Conteúdo 2"/>
          <p:cNvSpPr>
            <a:spLocks noGrp="1"/>
          </p:cNvSpPr>
          <p:nvPr>
            <p:ph idx="1"/>
          </p:nvPr>
        </p:nvSpPr>
        <p:spPr>
          <a:xfrm>
            <a:off x="307522" y="1614489"/>
            <a:ext cx="7886700" cy="4351338"/>
          </a:xfrm>
        </p:spPr>
        <p:txBody>
          <a:bodyPr>
            <a:normAutofit/>
          </a:bodyPr>
          <a:lstStyle/>
          <a:p>
            <a:r>
              <a:rPr lang="en-US" sz="3200" dirty="0" smtClean="0"/>
              <a:t>Invite the client to engage in CRB2</a:t>
            </a:r>
          </a:p>
          <a:p>
            <a:pPr indent="0">
              <a:buNone/>
            </a:pPr>
            <a:r>
              <a:rPr lang="en-US" sz="3200" dirty="0" smtClean="0"/>
              <a:t>…as per the case conceptualization</a:t>
            </a:r>
          </a:p>
          <a:p>
            <a:pPr marL="0" indent="0">
              <a:buNone/>
            </a:pPr>
            <a:endParaRPr lang="en-US" sz="3200" dirty="0"/>
          </a:p>
          <a:p>
            <a:endParaRPr lang="en-US" sz="3200" dirty="0" smtClean="0"/>
          </a:p>
          <a:p>
            <a:pPr marL="0" indent="0">
              <a:buNone/>
            </a:pPr>
            <a:endParaRPr lang="en-US" sz="3200" dirty="0" smtClean="0"/>
          </a:p>
        </p:txBody>
      </p:sp>
    </p:spTree>
    <p:extLst>
      <p:ext uri="{BB962C8B-B14F-4D97-AF65-F5344CB8AC3E}">
        <p14:creationId xmlns:p14="http://schemas.microsoft.com/office/powerpoint/2010/main" val="49536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2930525"/>
            <a:ext cx="7886700" cy="1819275"/>
          </a:xfrm>
        </p:spPr>
        <p:txBody>
          <a:bodyPr>
            <a:normAutofit/>
          </a:bodyPr>
          <a:lstStyle/>
          <a:p>
            <a:pPr marL="0" indent="0">
              <a:buNone/>
            </a:pPr>
            <a:r>
              <a:rPr lang="en-US" i="1" dirty="0" smtClean="0"/>
              <a:t>“As </a:t>
            </a:r>
            <a:r>
              <a:rPr lang="en-US" i="1" dirty="0"/>
              <a:t>you are talking right now, can you connect more to yourself and try to connect to the emotions and any feelings in your body? What is happening in your body right now as you talk about this</a:t>
            </a:r>
            <a:r>
              <a:rPr lang="en-US" i="1" dirty="0" smtClean="0"/>
              <a:t>?”</a:t>
            </a:r>
            <a:endParaRPr lang="en-US" i="1" dirty="0"/>
          </a:p>
        </p:txBody>
      </p:sp>
      <p:sp>
        <p:nvSpPr>
          <p:cNvPr id="4" name="Rectangle 3"/>
          <p:cNvSpPr/>
          <p:nvPr/>
        </p:nvSpPr>
        <p:spPr>
          <a:xfrm>
            <a:off x="685800" y="972235"/>
            <a:ext cx="7918450" cy="584775"/>
          </a:xfrm>
          <a:prstGeom prst="rect">
            <a:avLst/>
          </a:prstGeom>
        </p:spPr>
        <p:txBody>
          <a:bodyPr wrap="square">
            <a:spAutoFit/>
          </a:bodyPr>
          <a:lstStyle/>
          <a:p>
            <a:r>
              <a:rPr lang="en-US" sz="3200" b="1" i="1" dirty="0">
                <a:solidFill>
                  <a:prstClr val="black"/>
                </a:solidFill>
              </a:rPr>
              <a:t>Evokes </a:t>
            </a:r>
            <a:r>
              <a:rPr lang="en-US" sz="3200" b="1" i="1" dirty="0" smtClean="0">
                <a:solidFill>
                  <a:prstClr val="black"/>
                </a:solidFill>
              </a:rPr>
              <a:t>are invitations </a:t>
            </a:r>
            <a:r>
              <a:rPr lang="en-US" sz="3200" b="1" i="1" dirty="0">
                <a:solidFill>
                  <a:prstClr val="black"/>
                </a:solidFill>
              </a:rPr>
              <a:t>to engage in CRB2</a:t>
            </a:r>
          </a:p>
        </p:txBody>
      </p:sp>
    </p:spTree>
    <p:extLst>
      <p:ext uri="{BB962C8B-B14F-4D97-AF65-F5344CB8AC3E}">
        <p14:creationId xmlns:p14="http://schemas.microsoft.com/office/powerpoint/2010/main" val="417606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0453" y="340042"/>
            <a:ext cx="1450578" cy="24793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146" y="6164995"/>
            <a:ext cx="720854" cy="693005"/>
          </a:xfrm>
          <a:prstGeom prst="rect">
            <a:avLst/>
          </a:prstGeom>
        </p:spPr>
      </p:pic>
      <p:sp>
        <p:nvSpPr>
          <p:cNvPr id="6" name="Rectangle 5"/>
          <p:cNvSpPr/>
          <p:nvPr/>
        </p:nvSpPr>
        <p:spPr>
          <a:xfrm>
            <a:off x="457200" y="399057"/>
            <a:ext cx="5043253" cy="523220"/>
          </a:xfrm>
          <a:prstGeom prst="rect">
            <a:avLst/>
          </a:prstGeom>
          <a:noFill/>
        </p:spPr>
        <p:txBody>
          <a:bodyPr wrap="square" lIns="91440" tIns="45720" rIns="91440" bIns="45720">
            <a:spAutoFit/>
          </a:bodyPr>
          <a:lstStyle/>
          <a:p>
            <a:pPr algn="ctr"/>
            <a:r>
              <a:rPr lang="en-US" sz="2800" b="1" dirty="0">
                <a:ln w="0"/>
                <a:solidFill>
                  <a:srgbClr val="549D04"/>
                </a:solidFill>
                <a:effectLst>
                  <a:outerShdw blurRad="38100" dist="25400" dir="5400000" algn="ctr" rotWithShape="0">
                    <a:srgbClr val="6E747A">
                      <a:alpha val="43000"/>
                    </a:srgbClr>
                  </a:outerShdw>
                </a:effectLst>
              </a:rPr>
              <a:t>Need </a:t>
            </a:r>
            <a:r>
              <a:rPr lang="en-US" sz="2800" b="1" dirty="0" smtClean="0">
                <a:ln w="0"/>
                <a:solidFill>
                  <a:srgbClr val="549D04"/>
                </a:solidFill>
                <a:effectLst>
                  <a:outerShdw blurRad="38100" dist="25400" dir="5400000" algn="ctr" rotWithShape="0">
                    <a:srgbClr val="6E747A">
                      <a:alpha val="43000"/>
                    </a:srgbClr>
                  </a:outerShdw>
                </a:effectLst>
              </a:rPr>
              <a:t>credit </a:t>
            </a:r>
            <a:r>
              <a:rPr lang="en-US" sz="2800" b="1" dirty="0">
                <a:ln w="0"/>
                <a:solidFill>
                  <a:srgbClr val="549D04"/>
                </a:solidFill>
                <a:effectLst>
                  <a:outerShdw blurRad="38100" dist="25400" dir="5400000" algn="ctr" rotWithShape="0">
                    <a:srgbClr val="6E747A">
                      <a:alpha val="43000"/>
                    </a:srgbClr>
                  </a:outerShdw>
                </a:effectLst>
              </a:rPr>
              <a:t>for </a:t>
            </a:r>
            <a:r>
              <a:rPr lang="en-US" sz="2800" b="1" dirty="0" smtClean="0">
                <a:ln w="0"/>
                <a:solidFill>
                  <a:srgbClr val="549D04"/>
                </a:solidFill>
                <a:effectLst>
                  <a:outerShdw blurRad="38100" dist="25400" dir="5400000" algn="ctr" rotWithShape="0">
                    <a:srgbClr val="6E747A">
                      <a:alpha val="43000"/>
                    </a:srgbClr>
                  </a:outerShdw>
                </a:effectLst>
              </a:rPr>
              <a:t>this session</a:t>
            </a:r>
            <a:r>
              <a:rPr lang="en-US" sz="2800" b="1" dirty="0">
                <a:ln w="0"/>
                <a:solidFill>
                  <a:srgbClr val="549D04"/>
                </a:solidFill>
                <a:effectLst>
                  <a:outerShdw blurRad="38100" dist="25400" dir="5400000" algn="ctr" rotWithShape="0">
                    <a:srgbClr val="6E747A">
                      <a:alpha val="43000"/>
                    </a:srgbClr>
                  </a:outerShdw>
                </a:effectLst>
              </a:rPr>
              <a:t>?</a:t>
            </a:r>
          </a:p>
        </p:txBody>
      </p:sp>
      <p:sp>
        <p:nvSpPr>
          <p:cNvPr id="7" name="Rectangle 6"/>
          <p:cNvSpPr/>
          <p:nvPr/>
        </p:nvSpPr>
        <p:spPr>
          <a:xfrm>
            <a:off x="1247080" y="1000886"/>
            <a:ext cx="3313728" cy="830997"/>
          </a:xfrm>
          <a:prstGeom prst="rect">
            <a:avLst/>
          </a:prstGeom>
          <a:noFill/>
        </p:spPr>
        <p:txBody>
          <a:bodyPr wrap="none" lIns="91440" tIns="45720" rIns="91440" bIns="45720">
            <a:spAutoFit/>
          </a:bodyPr>
          <a:lstStyle/>
          <a:p>
            <a:pPr algn="ctr"/>
            <a:r>
              <a:rPr lang="en-US" sz="2400" dirty="0">
                <a:ln w="0"/>
                <a:solidFill>
                  <a:srgbClr val="005DAA">
                    <a:lumMod val="75000"/>
                  </a:srgbClr>
                </a:solidFill>
                <a:effectLst>
                  <a:outerShdw blurRad="38100" dist="25400" dir="5400000" algn="ctr" rotWithShape="0">
                    <a:srgbClr val="6E747A">
                      <a:alpha val="43000"/>
                    </a:srgbClr>
                  </a:outerShdw>
                </a:effectLst>
              </a:rPr>
              <a:t>Please don’t forget to </a:t>
            </a:r>
            <a:endParaRPr lang="en-US" sz="2400" dirty="0" smtClean="0">
              <a:ln w="0"/>
              <a:solidFill>
                <a:srgbClr val="005DAA">
                  <a:lumMod val="75000"/>
                </a:srgbClr>
              </a:solidFill>
              <a:effectLst>
                <a:outerShdw blurRad="38100" dist="25400" dir="5400000" algn="ctr" rotWithShape="0">
                  <a:srgbClr val="6E747A">
                    <a:alpha val="43000"/>
                  </a:srgbClr>
                </a:outerShdw>
              </a:effectLst>
            </a:endParaRPr>
          </a:p>
          <a:p>
            <a:pPr algn="ctr"/>
            <a:r>
              <a:rPr lang="en-US" sz="2400" dirty="0" smtClean="0">
                <a:ln w="0"/>
                <a:solidFill>
                  <a:srgbClr val="005DAA">
                    <a:lumMod val="75000"/>
                  </a:srgbClr>
                </a:solidFill>
                <a:effectLst>
                  <a:outerShdw blurRad="38100" dist="25400" dir="5400000" algn="ctr" rotWithShape="0">
                    <a:srgbClr val="6E747A">
                      <a:alpha val="43000"/>
                    </a:srgbClr>
                  </a:outerShdw>
                </a:effectLst>
              </a:rPr>
              <a:t>scan out.</a:t>
            </a:r>
            <a:endParaRPr lang="en-US" sz="2400" dirty="0">
              <a:ln w="0"/>
              <a:solidFill>
                <a:srgbClr val="005DAA">
                  <a:lumMod val="75000"/>
                </a:srgbClr>
              </a:solidFill>
              <a:effectLst>
                <a:outerShdw blurRad="38100" dist="25400" dir="5400000" algn="ctr" rotWithShape="0">
                  <a:srgbClr val="6E747A">
                    <a:alpha val="43000"/>
                  </a:srgbClr>
                </a:outerShdw>
              </a:effectLst>
            </a:endParaRPr>
          </a:p>
        </p:txBody>
      </p:sp>
      <p:sp>
        <p:nvSpPr>
          <p:cNvPr id="8" name="Rectangle 7"/>
          <p:cNvSpPr/>
          <p:nvPr/>
        </p:nvSpPr>
        <p:spPr>
          <a:xfrm>
            <a:off x="228600" y="2876238"/>
            <a:ext cx="7255512" cy="2862322"/>
          </a:xfrm>
          <a:prstGeom prst="rect">
            <a:avLst/>
          </a:prstGeom>
          <a:noFill/>
        </p:spPr>
        <p:txBody>
          <a:bodyPr wrap="none" lIns="91440" tIns="45720" rIns="91440" bIns="45720">
            <a:spAutoFit/>
          </a:bodyPr>
          <a:lstStyle/>
          <a:p>
            <a:pPr algn="ctr"/>
            <a:r>
              <a:rPr lang="en-US" sz="3000" b="1" dirty="0" smtClean="0">
                <a:ln w="0"/>
                <a:solidFill>
                  <a:srgbClr val="549D04"/>
                </a:solidFill>
                <a:effectLst>
                  <a:outerShdw blurRad="38100" dist="25400" dir="5400000" algn="ctr" rotWithShape="0">
                    <a:srgbClr val="6E747A">
                      <a:alpha val="43000"/>
                    </a:srgbClr>
                  </a:outerShdw>
                </a:effectLst>
              </a:rPr>
              <a:t>What did you think?....</a:t>
            </a:r>
          </a:p>
          <a:p>
            <a:pPr algn="ctr"/>
            <a:endParaRPr lang="en-US" sz="1200" b="1" dirty="0" smtClean="0">
              <a:ln w="0"/>
              <a:solidFill>
                <a:srgbClr val="549D04"/>
              </a:solidFill>
              <a:effectLst>
                <a:outerShdw blurRad="38100" dist="25400" dir="5400000" algn="ctr" rotWithShape="0">
                  <a:srgbClr val="6E747A">
                    <a:alpha val="43000"/>
                  </a:srgbClr>
                </a:outerShdw>
              </a:effectLst>
            </a:endParaRPr>
          </a:p>
          <a:p>
            <a:pPr algn="ctr"/>
            <a:r>
              <a:rPr lang="en-US" sz="2400" b="1" dirty="0" smtClean="0">
                <a:ln w="0"/>
                <a:solidFill>
                  <a:srgbClr val="549D04"/>
                </a:solidFill>
                <a:effectLst>
                  <a:outerShdw blurRad="38100" dist="25400" dir="5400000" algn="ctr" rotWithShape="0">
                    <a:srgbClr val="6E747A">
                      <a:alpha val="43000"/>
                    </a:srgbClr>
                  </a:outerShdw>
                </a:effectLst>
              </a:rPr>
              <a:t>complete </a:t>
            </a:r>
            <a:r>
              <a:rPr lang="en-US" sz="2400" b="1" dirty="0">
                <a:ln w="0"/>
                <a:solidFill>
                  <a:srgbClr val="549D04"/>
                </a:solidFill>
                <a:effectLst>
                  <a:outerShdw blurRad="38100" dist="25400" dir="5400000" algn="ctr" rotWithShape="0">
                    <a:srgbClr val="6E747A">
                      <a:alpha val="43000"/>
                    </a:srgbClr>
                  </a:outerShdw>
                </a:effectLst>
              </a:rPr>
              <a:t>the 3 </a:t>
            </a:r>
            <a:r>
              <a:rPr lang="en-US" sz="2400" b="1" dirty="0" smtClean="0">
                <a:ln w="0"/>
                <a:solidFill>
                  <a:srgbClr val="549D04"/>
                </a:solidFill>
                <a:effectLst>
                  <a:outerShdw blurRad="38100" dist="25400" dir="5400000" algn="ctr" rotWithShape="0">
                    <a:srgbClr val="6E747A">
                      <a:alpha val="43000"/>
                    </a:srgbClr>
                  </a:outerShdw>
                </a:effectLst>
              </a:rPr>
              <a:t>question </a:t>
            </a:r>
            <a:r>
              <a:rPr lang="en-US" sz="2400" b="1" dirty="0" err="1" smtClean="0">
                <a:ln w="0"/>
                <a:solidFill>
                  <a:srgbClr val="549D04"/>
                </a:solidFill>
                <a:effectLst>
                  <a:outerShdw blurRad="38100" dist="25400" dir="5400000" algn="ctr" rotWithShape="0">
                    <a:srgbClr val="6E747A">
                      <a:alpha val="43000"/>
                    </a:srgbClr>
                  </a:outerShdw>
                </a:effectLst>
              </a:rPr>
              <a:t>quickeval</a:t>
            </a:r>
            <a:endParaRPr lang="en-US" sz="2400" b="1" dirty="0">
              <a:ln w="0"/>
              <a:solidFill>
                <a:srgbClr val="549D04"/>
              </a:solidFill>
              <a:effectLst>
                <a:outerShdw blurRad="38100" dist="25400" dir="5400000" algn="ctr" rotWithShape="0">
                  <a:srgbClr val="6E747A">
                    <a:alpha val="43000"/>
                  </a:srgbClr>
                </a:outerShdw>
              </a:effectLst>
            </a:endParaRPr>
          </a:p>
          <a:p>
            <a:pPr algn="ctr"/>
            <a:r>
              <a:rPr lang="en-US" sz="2400" b="1" dirty="0" smtClean="0">
                <a:ln w="0"/>
                <a:solidFill>
                  <a:srgbClr val="549D04"/>
                </a:solidFill>
                <a:effectLst>
                  <a:outerShdw blurRad="38100" dist="25400" dir="5400000" algn="ctr" rotWithShape="0">
                    <a:srgbClr val="6E747A">
                      <a:alpha val="43000"/>
                    </a:srgbClr>
                  </a:outerShdw>
                </a:effectLst>
              </a:rPr>
              <a:t>for </a:t>
            </a:r>
            <a:r>
              <a:rPr lang="en-US" sz="2400" b="1" dirty="0">
                <a:ln w="0"/>
                <a:solidFill>
                  <a:srgbClr val="549D04"/>
                </a:solidFill>
                <a:effectLst>
                  <a:outerShdw blurRad="38100" dist="25400" dir="5400000" algn="ctr" rotWithShape="0">
                    <a:srgbClr val="6E747A">
                      <a:alpha val="43000"/>
                    </a:srgbClr>
                  </a:outerShdw>
                </a:effectLst>
              </a:rPr>
              <a:t>this session at</a:t>
            </a:r>
          </a:p>
          <a:p>
            <a:pPr algn="ctr"/>
            <a:r>
              <a:rPr lang="en-US" sz="3000" dirty="0" smtClean="0">
                <a:ln w="0"/>
                <a:solidFill>
                  <a:srgbClr val="005DAA">
                    <a:lumMod val="75000"/>
                  </a:srgbClr>
                </a:solidFill>
              </a:rPr>
              <a:t>https://</a:t>
            </a:r>
            <a:r>
              <a:rPr lang="en-US" sz="3000" dirty="0">
                <a:ln w="0"/>
                <a:solidFill>
                  <a:srgbClr val="005DAA">
                    <a:lumMod val="75000"/>
                  </a:srgbClr>
                </a:solidFill>
              </a:rPr>
              <a:t>contextualscience.org/quickeval</a:t>
            </a:r>
          </a:p>
          <a:p>
            <a:pPr algn="ctr"/>
            <a:endParaRPr lang="en-US" sz="3000" b="1" dirty="0">
              <a:ln w="0"/>
              <a:solidFill>
                <a:srgbClr val="005DAA">
                  <a:lumMod val="75000"/>
                </a:srgbClr>
              </a:solidFill>
              <a:effectLst>
                <a:outerShdw blurRad="38100" dist="25400" dir="5400000" algn="ctr" rotWithShape="0">
                  <a:srgbClr val="6E747A">
                    <a:alpha val="43000"/>
                  </a:srgbClr>
                </a:outerShdw>
              </a:effectLst>
            </a:endParaRPr>
          </a:p>
          <a:p>
            <a:pPr algn="ctr"/>
            <a:r>
              <a:rPr lang="en-US" sz="3000" dirty="0">
                <a:ln w="0"/>
                <a:solidFill>
                  <a:srgbClr val="549D04"/>
                </a:solidFill>
                <a:effectLst>
                  <a:outerShdw blurRad="38100" dist="25400" dir="5400000" algn="ctr" rotWithShape="0">
                    <a:srgbClr val="6E747A">
                      <a:alpha val="43000"/>
                    </a:srgbClr>
                  </a:outerShdw>
                </a:effectLst>
              </a:rPr>
              <a:t>This was presentation was session </a:t>
            </a:r>
            <a:r>
              <a:rPr lang="en-US" sz="3000" u="sng" dirty="0">
                <a:ln w="0"/>
                <a:solidFill>
                  <a:srgbClr val="549D04"/>
                </a:solidFill>
                <a:effectLst>
                  <a:outerShdw blurRad="38100" dist="25400" dir="5400000" algn="ctr" rotWithShape="0">
                    <a:srgbClr val="6E747A">
                      <a:alpha val="43000"/>
                    </a:srgbClr>
                  </a:outerShdw>
                </a:effectLst>
              </a:rPr>
              <a:t># XXX</a:t>
            </a:r>
            <a:r>
              <a:rPr lang="en-US" sz="3000" b="1" u="sng" dirty="0">
                <a:ln w="0"/>
                <a:solidFill>
                  <a:srgbClr val="549D04"/>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717305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479" y="288926"/>
            <a:ext cx="7886700" cy="1325563"/>
          </a:xfrm>
        </p:spPr>
        <p:txBody>
          <a:bodyPr/>
          <a:lstStyle/>
          <a:p>
            <a:r>
              <a:rPr lang="en-US" b="1" dirty="0"/>
              <a:t>Rule </a:t>
            </a:r>
            <a:r>
              <a:rPr lang="en-US" b="1" dirty="0" smtClean="0"/>
              <a:t>2: Evoking CRB</a:t>
            </a:r>
            <a:endParaRPr lang="pt-BR" dirty="0"/>
          </a:p>
        </p:txBody>
      </p:sp>
      <p:sp>
        <p:nvSpPr>
          <p:cNvPr id="3" name="Espaço Reservado para Conteúdo 2"/>
          <p:cNvSpPr>
            <a:spLocks noGrp="1"/>
          </p:cNvSpPr>
          <p:nvPr>
            <p:ph idx="1"/>
          </p:nvPr>
        </p:nvSpPr>
        <p:spPr>
          <a:xfrm>
            <a:off x="307522" y="1614489"/>
            <a:ext cx="7886700" cy="4351338"/>
          </a:xfrm>
        </p:spPr>
        <p:txBody>
          <a:bodyPr>
            <a:normAutofit/>
          </a:bodyPr>
          <a:lstStyle/>
          <a:p>
            <a:r>
              <a:rPr lang="en-US" sz="3200" dirty="0" smtClean="0"/>
              <a:t>Invite the client to engage in CRB2</a:t>
            </a:r>
          </a:p>
          <a:p>
            <a:pPr indent="0">
              <a:buNone/>
            </a:pPr>
            <a:r>
              <a:rPr lang="en-US" sz="3200" dirty="0" smtClean="0"/>
              <a:t>…as per the case conceptualization</a:t>
            </a:r>
          </a:p>
          <a:p>
            <a:pPr indent="0">
              <a:buNone/>
            </a:pPr>
            <a:r>
              <a:rPr lang="en-US" sz="3200" dirty="0" smtClean="0"/>
              <a:t>The strongest evokes are </a:t>
            </a:r>
            <a:r>
              <a:rPr lang="en-US" sz="3200" b="1" i="1" dirty="0" smtClean="0"/>
              <a:t>direct and focused on live, present-moment experience</a:t>
            </a:r>
            <a:r>
              <a:rPr lang="en-US" sz="3200" dirty="0" smtClean="0"/>
              <a:t>.</a:t>
            </a:r>
          </a:p>
          <a:p>
            <a:pPr indent="0">
              <a:buNone/>
            </a:pPr>
            <a:endParaRPr lang="en-US" sz="3200" dirty="0" smtClean="0"/>
          </a:p>
          <a:p>
            <a:pPr marL="0" indent="0">
              <a:buNone/>
            </a:pPr>
            <a:endParaRPr lang="en-US" sz="3200" dirty="0"/>
          </a:p>
          <a:p>
            <a:endParaRPr lang="en-US" sz="3200" dirty="0" smtClean="0"/>
          </a:p>
          <a:p>
            <a:pPr marL="0" indent="0">
              <a:buNone/>
            </a:pPr>
            <a:endParaRPr lang="en-US" sz="3200" dirty="0" smtClean="0"/>
          </a:p>
        </p:txBody>
      </p:sp>
    </p:spTree>
    <p:extLst>
      <p:ext uri="{BB962C8B-B14F-4D97-AF65-F5344CB8AC3E}">
        <p14:creationId xmlns:p14="http://schemas.microsoft.com/office/powerpoint/2010/main" val="414963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81050" y="1978025"/>
            <a:ext cx="350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p:txBody>
      </p:sp>
      <p:sp>
        <p:nvSpPr>
          <p:cNvPr id="5" name="Oval Callout 4"/>
          <p:cNvSpPr/>
          <p:nvPr/>
        </p:nvSpPr>
        <p:spPr>
          <a:xfrm>
            <a:off x="584200" y="628650"/>
            <a:ext cx="5988050" cy="2800350"/>
          </a:xfrm>
          <a:prstGeom prst="wedgeEllipseCallout">
            <a:avLst>
              <a:gd name="adj1" fmla="val -46814"/>
              <a:gd name="adj2" fmla="val 6612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rPr>
              <a:t>“I know this is hard for </a:t>
            </a:r>
            <a:r>
              <a:rPr lang="en-US" sz="2800" dirty="0" smtClean="0">
                <a:solidFill>
                  <a:prstClr val="black"/>
                </a:solidFill>
              </a:rPr>
              <a:t>you…how would it feel if you were to stay </a:t>
            </a:r>
            <a:r>
              <a:rPr lang="en-US" sz="2800" dirty="0">
                <a:solidFill>
                  <a:prstClr val="black"/>
                </a:solidFill>
              </a:rPr>
              <a:t>with these emotions for a </a:t>
            </a:r>
            <a:r>
              <a:rPr lang="en-US" sz="2800" dirty="0" smtClean="0">
                <a:solidFill>
                  <a:prstClr val="black"/>
                </a:solidFill>
              </a:rPr>
              <a:t>bit? Would that be scary?”</a:t>
            </a:r>
            <a:endParaRPr lang="en-US" sz="2800" dirty="0">
              <a:solidFill>
                <a:prstClr val="black"/>
              </a:solidFill>
            </a:endParaRPr>
          </a:p>
        </p:txBody>
      </p:sp>
      <p:sp>
        <p:nvSpPr>
          <p:cNvPr id="6" name="Oval Callout 5"/>
          <p:cNvSpPr/>
          <p:nvPr/>
        </p:nvSpPr>
        <p:spPr>
          <a:xfrm>
            <a:off x="1990725" y="2895600"/>
            <a:ext cx="5988050" cy="2800350"/>
          </a:xfrm>
          <a:prstGeom prst="wedgeEllipseCallout">
            <a:avLst>
              <a:gd name="adj1" fmla="val 61457"/>
              <a:gd name="adj2" fmla="val 3619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rPr>
              <a:t>“I know this is hard for </a:t>
            </a:r>
            <a:r>
              <a:rPr lang="en-US" sz="2800" dirty="0" smtClean="0">
                <a:solidFill>
                  <a:prstClr val="black"/>
                </a:solidFill>
              </a:rPr>
              <a:t>you…let’s stay </a:t>
            </a:r>
            <a:r>
              <a:rPr lang="en-US" sz="2800" dirty="0">
                <a:solidFill>
                  <a:prstClr val="black"/>
                </a:solidFill>
              </a:rPr>
              <a:t>with these emotions for a bit right </a:t>
            </a:r>
            <a:r>
              <a:rPr lang="en-US" sz="2800" dirty="0" smtClean="0">
                <a:solidFill>
                  <a:prstClr val="black"/>
                </a:solidFill>
              </a:rPr>
              <a:t>now. I am with you.”</a:t>
            </a:r>
            <a:endParaRPr lang="en-US" sz="2800" dirty="0">
              <a:solidFill>
                <a:prstClr val="black"/>
              </a:solidFill>
            </a:endParaRPr>
          </a:p>
          <a:p>
            <a:endParaRPr lang="en-US" sz="2800" dirty="0">
              <a:solidFill>
                <a:prstClr val="black"/>
              </a:solidFill>
            </a:endParaRPr>
          </a:p>
        </p:txBody>
      </p:sp>
    </p:spTree>
    <p:extLst>
      <p:ext uri="{BB962C8B-B14F-4D97-AF65-F5344CB8AC3E}">
        <p14:creationId xmlns:p14="http://schemas.microsoft.com/office/powerpoint/2010/main" val="3491841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81050" y="1978025"/>
            <a:ext cx="350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p:txBody>
      </p:sp>
      <p:sp>
        <p:nvSpPr>
          <p:cNvPr id="5" name="Oval Callout 4"/>
          <p:cNvSpPr/>
          <p:nvPr/>
        </p:nvSpPr>
        <p:spPr>
          <a:xfrm>
            <a:off x="584200" y="628650"/>
            <a:ext cx="5988050" cy="2800350"/>
          </a:xfrm>
          <a:prstGeom prst="wedgeEllipseCallout">
            <a:avLst>
              <a:gd name="adj1" fmla="val -46814"/>
              <a:gd name="adj2" fmla="val 6612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rPr>
              <a:t>“How are you </a:t>
            </a:r>
            <a:r>
              <a:rPr lang="en-US" sz="2800" dirty="0" smtClean="0">
                <a:solidFill>
                  <a:prstClr val="black"/>
                </a:solidFill>
              </a:rPr>
              <a:t>feeling? </a:t>
            </a:r>
            <a:endParaRPr lang="en-US" sz="2800" dirty="0">
              <a:solidFill>
                <a:prstClr val="black"/>
              </a:solidFill>
            </a:endParaRPr>
          </a:p>
        </p:txBody>
      </p:sp>
      <p:sp>
        <p:nvSpPr>
          <p:cNvPr id="6" name="Oval Callout 5"/>
          <p:cNvSpPr/>
          <p:nvPr/>
        </p:nvSpPr>
        <p:spPr>
          <a:xfrm>
            <a:off x="2022475" y="3124200"/>
            <a:ext cx="5988050" cy="2800350"/>
          </a:xfrm>
          <a:prstGeom prst="wedgeEllipseCallout">
            <a:avLst>
              <a:gd name="adj1" fmla="val 61457"/>
              <a:gd name="adj2" fmla="val 3619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prstClr val="black"/>
                </a:solidFill>
              </a:rPr>
              <a:t>“</a:t>
            </a:r>
            <a:r>
              <a:rPr lang="en-US" sz="2800" dirty="0">
                <a:solidFill>
                  <a:prstClr val="black"/>
                </a:solidFill>
              </a:rPr>
              <a:t>How are you </a:t>
            </a:r>
            <a:r>
              <a:rPr lang="en-US" sz="2800" dirty="0" smtClean="0">
                <a:solidFill>
                  <a:prstClr val="black"/>
                </a:solidFill>
              </a:rPr>
              <a:t>feeling, </a:t>
            </a:r>
            <a:r>
              <a:rPr lang="en-US" sz="2800" dirty="0">
                <a:solidFill>
                  <a:prstClr val="black"/>
                </a:solidFill>
              </a:rPr>
              <a:t>right now? </a:t>
            </a:r>
            <a:r>
              <a:rPr lang="en-US" sz="2800" dirty="0" smtClean="0">
                <a:solidFill>
                  <a:prstClr val="black"/>
                </a:solidFill>
              </a:rPr>
              <a:t>Really. Are </a:t>
            </a:r>
            <a:r>
              <a:rPr lang="en-US" sz="2800" dirty="0">
                <a:solidFill>
                  <a:prstClr val="black"/>
                </a:solidFill>
              </a:rPr>
              <a:t>you reacting to what I just said? Are you upset with me right now</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4111600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479" y="288926"/>
            <a:ext cx="7886700" cy="1325563"/>
          </a:xfrm>
        </p:spPr>
        <p:txBody>
          <a:bodyPr/>
          <a:lstStyle/>
          <a:p>
            <a:r>
              <a:rPr lang="en-US" b="1" dirty="0"/>
              <a:t>Rule </a:t>
            </a:r>
            <a:r>
              <a:rPr lang="en-US" b="1" dirty="0" smtClean="0"/>
              <a:t>2: Evoking CRB</a:t>
            </a:r>
            <a:endParaRPr lang="pt-BR" dirty="0"/>
          </a:p>
        </p:txBody>
      </p:sp>
      <p:sp>
        <p:nvSpPr>
          <p:cNvPr id="3" name="Espaço Reservado para Conteúdo 2"/>
          <p:cNvSpPr>
            <a:spLocks noGrp="1"/>
          </p:cNvSpPr>
          <p:nvPr>
            <p:ph idx="1"/>
          </p:nvPr>
        </p:nvSpPr>
        <p:spPr>
          <a:xfrm>
            <a:off x="307522" y="1614489"/>
            <a:ext cx="7886700" cy="4351338"/>
          </a:xfrm>
        </p:spPr>
        <p:txBody>
          <a:bodyPr>
            <a:normAutofit/>
          </a:bodyPr>
          <a:lstStyle/>
          <a:p>
            <a:r>
              <a:rPr lang="en-US" sz="3200" dirty="0" smtClean="0"/>
              <a:t>Invite the client to engage in CRB2</a:t>
            </a:r>
          </a:p>
          <a:p>
            <a:pPr indent="0">
              <a:buNone/>
            </a:pPr>
            <a:r>
              <a:rPr lang="en-US" sz="3200" dirty="0" smtClean="0"/>
              <a:t>…as per the case conceptualization</a:t>
            </a:r>
          </a:p>
          <a:p>
            <a:pPr indent="0">
              <a:buNone/>
            </a:pPr>
            <a:r>
              <a:rPr lang="en-US" sz="3200" dirty="0" smtClean="0"/>
              <a:t>The strongest evokes are </a:t>
            </a:r>
            <a:r>
              <a:rPr lang="en-US" sz="3200" b="1" i="1" dirty="0" smtClean="0"/>
              <a:t>direct and focused on live, present-moment experience</a:t>
            </a:r>
            <a:r>
              <a:rPr lang="en-US" sz="3200" dirty="0" smtClean="0"/>
              <a:t>.</a:t>
            </a:r>
          </a:p>
          <a:p>
            <a:pPr indent="0">
              <a:buNone/>
            </a:pPr>
            <a:endParaRPr lang="en-US" sz="3200" dirty="0" smtClean="0"/>
          </a:p>
          <a:p>
            <a:r>
              <a:rPr lang="en-US" sz="3200" dirty="0" smtClean="0"/>
              <a:t>Authentically express to the client that the loving reinforcement is available.</a:t>
            </a:r>
          </a:p>
          <a:p>
            <a:pPr marL="0" indent="0">
              <a:buNone/>
            </a:pPr>
            <a:endParaRPr lang="en-US" sz="3200" dirty="0"/>
          </a:p>
          <a:p>
            <a:endParaRPr lang="en-US" sz="3200" dirty="0" smtClean="0"/>
          </a:p>
          <a:p>
            <a:pPr marL="0" indent="0">
              <a:buNone/>
            </a:pPr>
            <a:endParaRPr lang="en-US" sz="3200" dirty="0" smtClean="0"/>
          </a:p>
        </p:txBody>
      </p:sp>
    </p:spTree>
    <p:extLst>
      <p:ext uri="{BB962C8B-B14F-4D97-AF65-F5344CB8AC3E}">
        <p14:creationId xmlns:p14="http://schemas.microsoft.com/office/powerpoint/2010/main" val="12888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76475"/>
            <a:ext cx="8191500" cy="4000500"/>
          </a:xfrm>
        </p:spPr>
        <p:txBody>
          <a:bodyPr>
            <a:normAutofit/>
          </a:bodyPr>
          <a:lstStyle/>
          <a:p>
            <a:pPr marL="0" indent="0">
              <a:buNone/>
            </a:pPr>
            <a:r>
              <a:rPr lang="en-US" sz="4000" i="1" dirty="0" smtClean="0"/>
              <a:t>I want you to know that you are totally safe with me. It is ok to risk.</a:t>
            </a:r>
          </a:p>
        </p:txBody>
      </p:sp>
    </p:spTree>
    <p:extLst>
      <p:ext uri="{BB962C8B-B14F-4D97-AF65-F5344CB8AC3E}">
        <p14:creationId xmlns:p14="http://schemas.microsoft.com/office/powerpoint/2010/main" val="1708862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76475"/>
            <a:ext cx="8191500" cy="4000500"/>
          </a:xfrm>
        </p:spPr>
        <p:txBody>
          <a:bodyPr>
            <a:normAutofit/>
          </a:bodyPr>
          <a:lstStyle/>
          <a:p>
            <a:pPr marL="0" indent="0">
              <a:buNone/>
            </a:pPr>
            <a:r>
              <a:rPr lang="en-US" sz="4000" i="1" dirty="0" smtClean="0"/>
              <a:t>I feel nothing but acceptance and love for you in this moment.  You could say almost anything and this will not change. </a:t>
            </a:r>
          </a:p>
        </p:txBody>
      </p:sp>
    </p:spTree>
    <p:extLst>
      <p:ext uri="{BB962C8B-B14F-4D97-AF65-F5344CB8AC3E}">
        <p14:creationId xmlns:p14="http://schemas.microsoft.com/office/powerpoint/2010/main" val="1407678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76475"/>
            <a:ext cx="8191500" cy="4000500"/>
          </a:xfrm>
        </p:spPr>
        <p:txBody>
          <a:bodyPr>
            <a:normAutofit/>
          </a:bodyPr>
          <a:lstStyle/>
          <a:p>
            <a:pPr marL="0" indent="0">
              <a:buNone/>
            </a:pPr>
            <a:endParaRPr lang="en-US" sz="4000" i="1" dirty="0"/>
          </a:p>
          <a:p>
            <a:pPr marL="0" indent="0">
              <a:buNone/>
            </a:pPr>
            <a:r>
              <a:rPr lang="en-US" sz="4000" i="1" dirty="0" smtClean="0"/>
              <a:t>I have this great desire to express empathy and understanding for you.  Give me a chance.</a:t>
            </a:r>
          </a:p>
          <a:p>
            <a:pPr marL="0" indent="0">
              <a:buNone/>
            </a:pPr>
            <a:endParaRPr lang="en-US" sz="4000" i="1" dirty="0"/>
          </a:p>
        </p:txBody>
      </p:sp>
    </p:spTree>
    <p:extLst>
      <p:ext uri="{BB962C8B-B14F-4D97-AF65-F5344CB8AC3E}">
        <p14:creationId xmlns:p14="http://schemas.microsoft.com/office/powerpoint/2010/main" val="34411731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76475"/>
            <a:ext cx="8191500" cy="4000500"/>
          </a:xfrm>
        </p:spPr>
        <p:txBody>
          <a:bodyPr>
            <a:normAutofit/>
          </a:bodyPr>
          <a:lstStyle/>
          <a:p>
            <a:pPr marL="0" indent="0">
              <a:buNone/>
            </a:pPr>
            <a:endParaRPr lang="en-US" sz="4000" i="1" dirty="0"/>
          </a:p>
          <a:p>
            <a:pPr marL="0" indent="0">
              <a:buNone/>
            </a:pPr>
            <a:r>
              <a:rPr lang="en-US" sz="4000" i="1" dirty="0" smtClean="0"/>
              <a:t>I really want a chance to give you what you need if you ask for it.</a:t>
            </a:r>
            <a:endParaRPr lang="en-US" sz="4000" i="1" dirty="0"/>
          </a:p>
        </p:txBody>
      </p:sp>
    </p:spTree>
    <p:extLst>
      <p:ext uri="{BB962C8B-B14F-4D97-AF65-F5344CB8AC3E}">
        <p14:creationId xmlns:p14="http://schemas.microsoft.com/office/powerpoint/2010/main" val="393112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479" y="288926"/>
            <a:ext cx="7886700" cy="1325563"/>
          </a:xfrm>
        </p:spPr>
        <p:txBody>
          <a:bodyPr/>
          <a:lstStyle/>
          <a:p>
            <a:r>
              <a:rPr lang="en-US" b="1" dirty="0"/>
              <a:t>Rule </a:t>
            </a:r>
            <a:r>
              <a:rPr lang="en-US" b="1" dirty="0" smtClean="0"/>
              <a:t>2: Evoking CRB</a:t>
            </a:r>
            <a:endParaRPr lang="pt-BR" dirty="0"/>
          </a:p>
        </p:txBody>
      </p:sp>
      <p:sp>
        <p:nvSpPr>
          <p:cNvPr id="3" name="Espaço Reservado para Conteúdo 2"/>
          <p:cNvSpPr>
            <a:spLocks noGrp="1"/>
          </p:cNvSpPr>
          <p:nvPr>
            <p:ph idx="1"/>
          </p:nvPr>
        </p:nvSpPr>
        <p:spPr>
          <a:xfrm>
            <a:off x="307522" y="1614489"/>
            <a:ext cx="7886700" cy="4351338"/>
          </a:xfrm>
        </p:spPr>
        <p:txBody>
          <a:bodyPr>
            <a:noAutofit/>
          </a:bodyPr>
          <a:lstStyle/>
          <a:p>
            <a:r>
              <a:rPr lang="en-US" sz="3200" dirty="0" smtClean="0"/>
              <a:t>Invite the client to engage in CRB2</a:t>
            </a:r>
          </a:p>
          <a:p>
            <a:pPr indent="0">
              <a:buNone/>
            </a:pPr>
            <a:r>
              <a:rPr lang="en-US" sz="3200" dirty="0" smtClean="0"/>
              <a:t>…as per the case conceptualization</a:t>
            </a:r>
          </a:p>
          <a:p>
            <a:pPr indent="0">
              <a:buNone/>
            </a:pPr>
            <a:r>
              <a:rPr lang="en-US" sz="3200" dirty="0" smtClean="0"/>
              <a:t>The strongest evokes are </a:t>
            </a:r>
            <a:r>
              <a:rPr lang="en-US" sz="3200" b="1" i="1" dirty="0" smtClean="0"/>
              <a:t>direct and focused on live, present-moment experience</a:t>
            </a:r>
            <a:r>
              <a:rPr lang="en-US" sz="3200" dirty="0" smtClean="0"/>
              <a:t>.</a:t>
            </a:r>
          </a:p>
          <a:p>
            <a:pPr indent="0">
              <a:buNone/>
            </a:pPr>
            <a:endParaRPr lang="en-US" sz="3200" dirty="0" smtClean="0"/>
          </a:p>
          <a:p>
            <a:r>
              <a:rPr lang="en-US" sz="3200" dirty="0" smtClean="0"/>
              <a:t>Authentically express to the client that the loving reinforcement is available.</a:t>
            </a:r>
          </a:p>
          <a:p>
            <a:r>
              <a:rPr lang="en-US" sz="3200" dirty="0" smtClean="0"/>
              <a:t>In response to CRB2, courageously re-evoke to invite the client to go deeper into CRB2.</a:t>
            </a:r>
          </a:p>
          <a:p>
            <a:pPr marL="0" indent="0">
              <a:buNone/>
            </a:pPr>
            <a:endParaRPr lang="en-US" sz="3200" dirty="0"/>
          </a:p>
          <a:p>
            <a:endParaRPr lang="en-US" sz="3200" dirty="0" smtClean="0"/>
          </a:p>
          <a:p>
            <a:pPr marL="0" indent="0">
              <a:buNone/>
            </a:pPr>
            <a:endParaRPr lang="en-US" sz="3200" dirty="0" smtClean="0"/>
          </a:p>
        </p:txBody>
      </p:sp>
    </p:spTree>
    <p:extLst>
      <p:ext uri="{BB962C8B-B14F-4D97-AF65-F5344CB8AC3E}">
        <p14:creationId xmlns:p14="http://schemas.microsoft.com/office/powerpoint/2010/main" val="38563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33675"/>
            <a:ext cx="7886700" cy="1504950"/>
          </a:xfrm>
        </p:spPr>
        <p:txBody>
          <a:bodyPr>
            <a:noAutofit/>
          </a:bodyPr>
          <a:lstStyle/>
          <a:p>
            <a:pPr marL="0" indent="0">
              <a:buNone/>
            </a:pPr>
            <a:r>
              <a:rPr lang="en-US" sz="3600" i="1" dirty="0" smtClean="0"/>
              <a:t>“You’ve told me a lot just now.  Is there anything you’re still holding back?  I would love for you to get every last bit of it out, so I can hear it.”</a:t>
            </a:r>
            <a:r>
              <a:rPr lang="en-US" sz="3600" dirty="0" smtClean="0"/>
              <a:t> </a:t>
            </a:r>
            <a:endParaRPr lang="en-US" sz="3600" dirty="0"/>
          </a:p>
        </p:txBody>
      </p:sp>
    </p:spTree>
    <p:extLst>
      <p:ext uri="{BB962C8B-B14F-4D97-AF65-F5344CB8AC3E}">
        <p14:creationId xmlns:p14="http://schemas.microsoft.com/office/powerpoint/2010/main" val="52836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Follow up with me for these slides and other materials:</a:t>
            </a:r>
            <a:endParaRPr lang="en-US" sz="4800" dirty="0"/>
          </a:p>
        </p:txBody>
      </p:sp>
      <p:sp>
        <p:nvSpPr>
          <p:cNvPr id="3" name="Content Placeholder 2"/>
          <p:cNvSpPr>
            <a:spLocks noGrp="1"/>
          </p:cNvSpPr>
          <p:nvPr>
            <p:ph idx="1"/>
          </p:nvPr>
        </p:nvSpPr>
        <p:spPr>
          <a:xfrm>
            <a:off x="609599" y="3439667"/>
            <a:ext cx="6347714" cy="1072467"/>
          </a:xfrm>
        </p:spPr>
        <p:txBody>
          <a:bodyPr>
            <a:normAutofit/>
          </a:bodyPr>
          <a:lstStyle/>
          <a:p>
            <a:pPr marL="0" indent="0">
              <a:buNone/>
            </a:pPr>
            <a:r>
              <a:rPr lang="en-US" sz="4800" dirty="0" smtClean="0"/>
              <a:t>jonkan@uw.edu</a:t>
            </a:r>
            <a:endParaRPr lang="en-US" sz="4800" dirty="0"/>
          </a:p>
        </p:txBody>
      </p:sp>
    </p:spTree>
    <p:extLst>
      <p:ext uri="{BB962C8B-B14F-4D97-AF65-F5344CB8AC3E}">
        <p14:creationId xmlns:p14="http://schemas.microsoft.com/office/powerpoint/2010/main" val="328058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479" y="288926"/>
            <a:ext cx="7886700" cy="1325563"/>
          </a:xfrm>
        </p:spPr>
        <p:txBody>
          <a:bodyPr/>
          <a:lstStyle/>
          <a:p>
            <a:r>
              <a:rPr lang="en-US" b="1" dirty="0"/>
              <a:t>Rule </a:t>
            </a:r>
            <a:r>
              <a:rPr lang="en-US" b="1" dirty="0" smtClean="0"/>
              <a:t>2: Evoking CRB</a:t>
            </a:r>
            <a:endParaRPr lang="pt-BR" dirty="0"/>
          </a:p>
        </p:txBody>
      </p:sp>
      <p:sp>
        <p:nvSpPr>
          <p:cNvPr id="3" name="Espaço Reservado para Conteúdo 2"/>
          <p:cNvSpPr>
            <a:spLocks noGrp="1"/>
          </p:cNvSpPr>
          <p:nvPr>
            <p:ph idx="1"/>
          </p:nvPr>
        </p:nvSpPr>
        <p:spPr>
          <a:xfrm>
            <a:off x="307522" y="1614489"/>
            <a:ext cx="7886700" cy="4351338"/>
          </a:xfrm>
        </p:spPr>
        <p:txBody>
          <a:bodyPr>
            <a:normAutofit fontScale="85000" lnSpcReduction="20000"/>
          </a:bodyPr>
          <a:lstStyle/>
          <a:p>
            <a:r>
              <a:rPr lang="en-US" sz="3200" dirty="0" smtClean="0"/>
              <a:t>Invite the client to engage in CRB2</a:t>
            </a:r>
          </a:p>
          <a:p>
            <a:pPr indent="0">
              <a:buNone/>
            </a:pPr>
            <a:r>
              <a:rPr lang="en-US" sz="3200" dirty="0" smtClean="0"/>
              <a:t>…as per the case conceptualization</a:t>
            </a:r>
          </a:p>
          <a:p>
            <a:pPr indent="0">
              <a:buNone/>
            </a:pPr>
            <a:r>
              <a:rPr lang="en-US" sz="3200" dirty="0" smtClean="0"/>
              <a:t>The strongest evokes are </a:t>
            </a:r>
            <a:r>
              <a:rPr lang="en-US" sz="3200" b="1" i="1" dirty="0" smtClean="0"/>
              <a:t>direct and focused on live, present-moment experience</a:t>
            </a:r>
            <a:r>
              <a:rPr lang="en-US" sz="3200" dirty="0" smtClean="0"/>
              <a:t>.</a:t>
            </a:r>
          </a:p>
          <a:p>
            <a:pPr indent="0">
              <a:buNone/>
            </a:pPr>
            <a:endParaRPr lang="en-US" sz="3200" dirty="0" smtClean="0"/>
          </a:p>
          <a:p>
            <a:r>
              <a:rPr lang="en-US" sz="3200" dirty="0" smtClean="0"/>
              <a:t>Authentically express to the client that the loving reinforcement is available.</a:t>
            </a:r>
          </a:p>
          <a:p>
            <a:r>
              <a:rPr lang="en-US" sz="3200" dirty="0" smtClean="0"/>
              <a:t>In response to CRB2, courageously re-evoke to invite the client to go deeper into CRB2.</a:t>
            </a:r>
          </a:p>
          <a:p>
            <a:r>
              <a:rPr lang="en-US" sz="3200" dirty="0" smtClean="0"/>
              <a:t>In response to CRB1, </a:t>
            </a:r>
            <a:r>
              <a:rPr lang="en-US" sz="3200" dirty="0" err="1" smtClean="0"/>
              <a:t>couragously</a:t>
            </a:r>
            <a:r>
              <a:rPr lang="en-US" sz="3200" dirty="0" smtClean="0"/>
              <a:t> re-evoke to invite the client to engage in CRB2. </a:t>
            </a:r>
          </a:p>
          <a:p>
            <a:pPr marL="0" indent="0">
              <a:buNone/>
            </a:pPr>
            <a:endParaRPr lang="en-US" sz="3200" dirty="0"/>
          </a:p>
          <a:p>
            <a:endParaRPr lang="en-US" sz="3200" dirty="0" smtClean="0"/>
          </a:p>
          <a:p>
            <a:pPr marL="0" indent="0">
              <a:buNone/>
            </a:pPr>
            <a:endParaRPr lang="en-US" sz="3200" dirty="0" smtClean="0"/>
          </a:p>
        </p:txBody>
      </p:sp>
    </p:spTree>
    <p:extLst>
      <p:ext uri="{BB962C8B-B14F-4D97-AF65-F5344CB8AC3E}">
        <p14:creationId xmlns:p14="http://schemas.microsoft.com/office/powerpoint/2010/main" val="40833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00375"/>
            <a:ext cx="7886700" cy="1485900"/>
          </a:xfrm>
        </p:spPr>
        <p:txBody>
          <a:bodyPr>
            <a:normAutofit/>
          </a:bodyPr>
          <a:lstStyle/>
          <a:p>
            <a:pPr marL="0" indent="0">
              <a:buNone/>
            </a:pPr>
            <a:r>
              <a:rPr lang="en-US" sz="4000" i="1" dirty="0" smtClean="0"/>
              <a:t>“I want you to know that you are totally safe with me.  It is ok to risk. </a:t>
            </a:r>
            <a:endParaRPr lang="en-US" sz="4000" i="1" dirty="0"/>
          </a:p>
        </p:txBody>
      </p:sp>
    </p:spTree>
    <p:extLst>
      <p:ext uri="{BB962C8B-B14F-4D97-AF65-F5344CB8AC3E}">
        <p14:creationId xmlns:p14="http://schemas.microsoft.com/office/powerpoint/2010/main" val="3741731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gradFill flip="none" rotWithShape="1">
            <a:gsLst>
              <a:gs pos="0">
                <a:schemeClr val="accent6">
                  <a:lumMod val="40000"/>
                  <a:lumOff val="60000"/>
                </a:schemeClr>
              </a:gs>
              <a:gs pos="28000">
                <a:schemeClr val="accent6">
                  <a:lumMod val="40000"/>
                  <a:lumOff val="60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84" name="Group 83"/>
          <p:cNvGrpSpPr/>
          <p:nvPr/>
        </p:nvGrpSpPr>
        <p:grpSpPr>
          <a:xfrm>
            <a:off x="1437177" y="6069965"/>
            <a:ext cx="4761164" cy="690024"/>
            <a:chOff x="962010" y="7468321"/>
            <a:chExt cx="5786334" cy="782386"/>
          </a:xfrm>
        </p:grpSpPr>
        <p:sp>
          <p:nvSpPr>
            <p:cNvPr id="85" name="Oval 84"/>
            <p:cNvSpPr/>
            <p:nvPr/>
          </p:nvSpPr>
          <p:spPr>
            <a:xfrm>
              <a:off x="962010" y="7468321"/>
              <a:ext cx="5786334" cy="6502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6" name="TextBox 85"/>
            <p:cNvSpPr txBox="1"/>
            <p:nvPr/>
          </p:nvSpPr>
          <p:spPr>
            <a:xfrm>
              <a:off x="3235713" y="7587657"/>
              <a:ext cx="2825838" cy="663050"/>
            </a:xfrm>
            <a:prstGeom prst="rect">
              <a:avLst/>
            </a:prstGeom>
            <a:noFill/>
          </p:spPr>
          <p:txBody>
            <a:bodyPr wrap="square" rtlCol="0">
              <a:spAutoFit/>
            </a:bodyPr>
            <a:lstStyle/>
            <a:p>
              <a:r>
                <a:rPr lang="en-US" sz="1600" i="1" dirty="0">
                  <a:solidFill>
                    <a:prstClr val="black"/>
                  </a:solidFill>
                </a:rPr>
                <a:t>Self-care</a:t>
              </a:r>
            </a:p>
            <a:p>
              <a:endParaRPr lang="en-US" sz="1600" i="1" dirty="0">
                <a:solidFill>
                  <a:prstClr val="black"/>
                </a:solidFill>
              </a:endParaRPr>
            </a:p>
          </p:txBody>
        </p:sp>
      </p:gr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119249"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358954" y="3424827"/>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301271" y="5060738"/>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10" name="Group 9"/>
          <p:cNvGrpSpPr/>
          <p:nvPr/>
        </p:nvGrpSpPr>
        <p:grpSpPr>
          <a:xfrm>
            <a:off x="3900961" y="2276297"/>
            <a:ext cx="2574330" cy="3511254"/>
            <a:chOff x="4027961" y="2276297"/>
            <a:chExt cx="2574330"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574330" cy="3511254"/>
              <a:chOff x="3964461" y="2276297"/>
              <a:chExt cx="2574330"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574330" cy="3511254"/>
                <a:chOff x="3900961" y="2276297"/>
                <a:chExt cx="2574330" cy="3511254"/>
              </a:xfrm>
            </p:grpSpPr>
            <p:sp>
              <p:nvSpPr>
                <p:cNvPr id="119" name="TextBox 118"/>
                <p:cNvSpPr txBox="1"/>
                <p:nvPr/>
              </p:nvSpPr>
              <p:spPr>
                <a:xfrm>
                  <a:off x="4375084" y="5199391"/>
                  <a:ext cx="2100207"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grpSp>
        <p:nvGrpSpPr>
          <p:cNvPr id="33" name="Group 32"/>
          <p:cNvGrpSpPr/>
          <p:nvPr/>
        </p:nvGrpSpPr>
        <p:grpSpPr>
          <a:xfrm>
            <a:off x="1829329" y="5044676"/>
            <a:ext cx="3676445" cy="678027"/>
            <a:chOff x="1829329" y="5044676"/>
            <a:chExt cx="3676445" cy="678027"/>
          </a:xfrm>
        </p:grpSpPr>
        <p:grpSp>
          <p:nvGrpSpPr>
            <p:cNvPr id="3" name="Group 2"/>
            <p:cNvGrpSpPr/>
            <p:nvPr/>
          </p:nvGrpSpPr>
          <p:grpSpPr>
            <a:xfrm>
              <a:off x="1829329" y="5048535"/>
              <a:ext cx="2116206" cy="674168"/>
              <a:chOff x="1829329" y="5048535"/>
              <a:chExt cx="2116206" cy="674168"/>
            </a:xfrm>
          </p:grpSpPr>
          <p:sp>
            <p:nvSpPr>
              <p:cNvPr id="149" name="Oval 148"/>
              <p:cNvSpPr/>
              <p:nvPr/>
            </p:nvSpPr>
            <p:spPr>
              <a:xfrm>
                <a:off x="1829329" y="5048535"/>
                <a:ext cx="2116206"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6" name="TextBox 125"/>
              <p:cNvSpPr txBox="1"/>
              <p:nvPr/>
            </p:nvSpPr>
            <p:spPr>
              <a:xfrm>
                <a:off x="2197661" y="5231730"/>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sp>
          <p:nvSpPr>
            <p:cNvPr id="81" name="Oval 80"/>
            <p:cNvSpPr/>
            <p:nvPr/>
          </p:nvSpPr>
          <p:spPr>
            <a:xfrm>
              <a:off x="4992491" y="5044676"/>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grpSp>
      <p:sp>
        <p:nvSpPr>
          <p:cNvPr id="128" name="Título 1"/>
          <p:cNvSpPr>
            <a:spLocks noGrp="1"/>
          </p:cNvSpPr>
          <p:nvPr>
            <p:ph type="title"/>
          </p:nvPr>
        </p:nvSpPr>
        <p:spPr>
          <a:xfrm>
            <a:off x="6427365" y="857697"/>
            <a:ext cx="2550641" cy="1971543"/>
          </a:xfrm>
          <a:solidFill>
            <a:schemeClr val="bg1"/>
          </a:solidFill>
        </p:spPr>
        <p:txBody>
          <a:bodyPr>
            <a:noAutofit/>
          </a:bodyPr>
          <a:lstStyle/>
          <a:p>
            <a:r>
              <a:rPr lang="en-US" dirty="0" smtClean="0"/>
              <a:t>Rule 3 is about love</a:t>
            </a:r>
            <a:endParaRPr lang="pt-BR" dirty="0"/>
          </a:p>
        </p:txBody>
      </p:sp>
    </p:spTree>
    <p:extLst>
      <p:ext uri="{BB962C8B-B14F-4D97-AF65-F5344CB8AC3E}">
        <p14:creationId xmlns:p14="http://schemas.microsoft.com/office/powerpoint/2010/main" val="2395825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Rule 3</a:t>
            </a:r>
            <a:r>
              <a:rPr lang="en-US" b="1" dirty="0" smtClean="0"/>
              <a:t>: Reinforcing CRB2</a:t>
            </a:r>
            <a:endParaRPr lang="pt-BR" dirty="0"/>
          </a:p>
        </p:txBody>
      </p:sp>
      <p:sp>
        <p:nvSpPr>
          <p:cNvPr id="3" name="Espaço Reservado para Conteúdo 2"/>
          <p:cNvSpPr>
            <a:spLocks noGrp="1"/>
          </p:cNvSpPr>
          <p:nvPr>
            <p:ph idx="1"/>
          </p:nvPr>
        </p:nvSpPr>
        <p:spPr/>
        <p:txBody>
          <a:bodyPr>
            <a:normAutofit/>
          </a:bodyPr>
          <a:lstStyle/>
          <a:p>
            <a:r>
              <a:rPr lang="en-US" dirty="0" smtClean="0"/>
              <a:t>Ensure you have the client’s attention.</a:t>
            </a:r>
          </a:p>
          <a:p>
            <a:endParaRPr lang="en-US" dirty="0" smtClean="0"/>
          </a:p>
        </p:txBody>
      </p:sp>
    </p:spTree>
    <p:extLst>
      <p:ext uri="{BB962C8B-B14F-4D97-AF65-F5344CB8AC3E}">
        <p14:creationId xmlns:p14="http://schemas.microsoft.com/office/powerpoint/2010/main" val="33936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093" y="742496"/>
            <a:ext cx="7867650" cy="2305504"/>
          </a:xfrm>
        </p:spPr>
        <p:txBody>
          <a:bodyPr>
            <a:noAutofit/>
          </a:bodyPr>
          <a:lstStyle/>
          <a:p>
            <a:pPr marL="0" indent="0">
              <a:buNone/>
            </a:pPr>
            <a:r>
              <a:rPr lang="en-US" sz="3600" i="1" dirty="0"/>
              <a:t>“I really want you to pay attention to me right now.  Can you really, for just a moment, focus on me and what I am about to say? I want you to hear every word, and I want you to notice the warmth and safety that is expressed on my face.” </a:t>
            </a:r>
            <a:endParaRPr lang="en-US" sz="3600" i="1" dirty="0" smtClean="0"/>
          </a:p>
          <a:p>
            <a:pPr marL="0" indent="0">
              <a:buNone/>
            </a:pPr>
            <a:endParaRPr lang="en-US" sz="3600" i="1" dirty="0"/>
          </a:p>
          <a:p>
            <a:pPr marL="0" indent="0">
              <a:buNone/>
            </a:pPr>
            <a:endParaRPr lang="en-US" sz="3600" i="1" dirty="0"/>
          </a:p>
          <a:p>
            <a:pPr marL="0" indent="0">
              <a:buNone/>
            </a:pPr>
            <a:endParaRPr lang="en-US" sz="3600" i="1" dirty="0"/>
          </a:p>
        </p:txBody>
      </p:sp>
    </p:spTree>
    <p:extLst>
      <p:ext uri="{BB962C8B-B14F-4D97-AF65-F5344CB8AC3E}">
        <p14:creationId xmlns:p14="http://schemas.microsoft.com/office/powerpoint/2010/main" val="1757368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Rule 3</a:t>
            </a:r>
            <a:r>
              <a:rPr lang="en-US" b="1" dirty="0" smtClean="0"/>
              <a:t>: Reinforcing CRB2</a:t>
            </a:r>
            <a:endParaRPr lang="pt-BR" dirty="0"/>
          </a:p>
        </p:txBody>
      </p:sp>
      <p:sp>
        <p:nvSpPr>
          <p:cNvPr id="3" name="Espaço Reservado para Conteúdo 2"/>
          <p:cNvSpPr>
            <a:spLocks noGrp="1"/>
          </p:cNvSpPr>
          <p:nvPr>
            <p:ph idx="1"/>
          </p:nvPr>
        </p:nvSpPr>
        <p:spPr/>
        <p:txBody>
          <a:bodyPr>
            <a:normAutofit/>
          </a:bodyPr>
          <a:lstStyle/>
          <a:p>
            <a:r>
              <a:rPr lang="en-US" dirty="0" smtClean="0"/>
              <a:t>Ensure you have the client’s attention.</a:t>
            </a:r>
          </a:p>
          <a:p>
            <a:r>
              <a:rPr lang="en-US" dirty="0" smtClean="0"/>
              <a:t>Notice and point out even the smallest improvements.</a:t>
            </a:r>
          </a:p>
          <a:p>
            <a:endParaRPr lang="en-US" dirty="0" smtClean="0"/>
          </a:p>
        </p:txBody>
      </p:sp>
    </p:spTree>
    <p:extLst>
      <p:ext uri="{BB962C8B-B14F-4D97-AF65-F5344CB8AC3E}">
        <p14:creationId xmlns:p14="http://schemas.microsoft.com/office/powerpoint/2010/main" val="10551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0930" y="609601"/>
            <a:ext cx="8706367" cy="2476500"/>
          </a:xfrm>
          <a:prstGeom prst="rect">
            <a:avLst/>
          </a:prstGeom>
          <a:ln>
            <a:noFill/>
          </a:ln>
          <a:effectLst>
            <a:outerShdw blurRad="76200" dir="13500000" sy="23000" kx="1200000" algn="br" rotWithShape="0">
              <a:prstClr val="black">
                <a:alpha val="20000"/>
              </a:prstClr>
            </a:outerShdw>
          </a:effectLst>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457200">
              <a:buClr>
                <a:srgbClr val="C0504D"/>
              </a:buClr>
              <a:buFont typeface="Wingdings"/>
              <a:buNone/>
            </a:pPr>
            <a:r>
              <a:rPr lang="en-US" sz="3500" dirty="0" smtClean="0">
                <a:solidFill>
                  <a:prstClr val="black"/>
                </a:solidFill>
              </a:rPr>
              <a:t>Notice and point out even the smallest improvements…</a:t>
            </a:r>
          </a:p>
          <a:p>
            <a:pPr marL="0" indent="0" defTabSz="457200">
              <a:buClr>
                <a:srgbClr val="C0504D"/>
              </a:buClr>
              <a:buFont typeface="Wingdings"/>
              <a:buNone/>
            </a:pPr>
            <a:r>
              <a:rPr lang="en-US" sz="3500" dirty="0" smtClean="0">
                <a:solidFill>
                  <a:prstClr val="black"/>
                </a:solidFill>
              </a:rPr>
              <a:t>…even those 2s that might not be reinforced by others in the outside world.</a:t>
            </a:r>
          </a:p>
          <a:p>
            <a:pPr marL="0" indent="0" algn="ctr" defTabSz="457200">
              <a:buClr>
                <a:srgbClr val="C0504D"/>
              </a:buClr>
              <a:buFont typeface="Wingdings"/>
              <a:buNone/>
            </a:pPr>
            <a:endParaRPr lang="en-US" sz="3500" dirty="0" smtClean="0">
              <a:solidFill>
                <a:prstClr val="black"/>
              </a:solidFill>
            </a:endParaRPr>
          </a:p>
          <a:p>
            <a:pPr marL="0" indent="0" algn="ctr" defTabSz="457200">
              <a:buClr>
                <a:srgbClr val="C0504D"/>
              </a:buClr>
              <a:buFont typeface="Wingdings"/>
              <a:buNone/>
            </a:pPr>
            <a:endParaRPr lang="en-US" sz="3600" dirty="0" smtClean="0">
              <a:solidFill>
                <a:prstClr val="black"/>
              </a:solidFill>
            </a:endParaRPr>
          </a:p>
          <a:p>
            <a:pPr defTabSz="457200">
              <a:buClr>
                <a:srgbClr val="C0504D"/>
              </a:buClr>
            </a:pPr>
            <a:endParaRPr lang="en-US" dirty="0" smtClean="0">
              <a:solidFill>
                <a:prstClr val="black"/>
              </a:solidFill>
            </a:endParaRPr>
          </a:p>
          <a:p>
            <a:pPr defTabSz="457200">
              <a:buClr>
                <a:srgbClr val="C0504D"/>
              </a:buClr>
            </a:pPr>
            <a:endParaRPr lang="en-US" dirty="0">
              <a:solidFill>
                <a:prstClr val="black"/>
              </a:solidFill>
            </a:endParaRPr>
          </a:p>
        </p:txBody>
      </p:sp>
      <p:sp>
        <p:nvSpPr>
          <p:cNvPr id="13" name="Content Placeholder 2"/>
          <p:cNvSpPr>
            <a:spLocks noGrp="1"/>
          </p:cNvSpPr>
          <p:nvPr>
            <p:ph idx="1"/>
          </p:nvPr>
        </p:nvSpPr>
        <p:spPr>
          <a:xfrm>
            <a:off x="526210" y="5524500"/>
            <a:ext cx="8229600" cy="1040635"/>
          </a:xfrm>
          <a:prstGeom prst="stripedRightArrow">
            <a:avLst/>
          </a:prstGeom>
          <a:solidFill>
            <a:schemeClr val="accent5"/>
          </a:solidFill>
        </p:spPr>
        <p:txBody>
          <a:bodyPr>
            <a:normAutofit fontScale="92500" lnSpcReduction="10000"/>
          </a:bodyPr>
          <a:lstStyle/>
          <a:p>
            <a:pPr marL="0" indent="0" algn="ctr">
              <a:buNone/>
            </a:pPr>
            <a:r>
              <a:rPr lang="en-US" dirty="0" smtClean="0"/>
              <a:t>Improvement over time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10" y="3086101"/>
            <a:ext cx="3891643" cy="258035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8272" y="3086101"/>
            <a:ext cx="3440468" cy="2580351"/>
          </a:xfrm>
          <a:prstGeom prst="rect">
            <a:avLst/>
          </a:prstGeom>
        </p:spPr>
      </p:pic>
    </p:spTree>
    <p:extLst>
      <p:ext uri="{BB962C8B-B14F-4D97-AF65-F5344CB8AC3E}">
        <p14:creationId xmlns:p14="http://schemas.microsoft.com/office/powerpoint/2010/main" val="14211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491" y="1749425"/>
            <a:ext cx="7886700" cy="4351338"/>
          </a:xfrm>
        </p:spPr>
        <p:txBody>
          <a:bodyPr>
            <a:noAutofit/>
          </a:bodyPr>
          <a:lstStyle/>
          <a:p>
            <a:pPr marL="0" indent="0">
              <a:buNone/>
            </a:pPr>
            <a:r>
              <a:rPr lang="en-US" sz="3200" i="1" dirty="0"/>
              <a:t>“Can you just acknowledge, to yourself, in this moment, that you are more aware of your feelings and who you are as we are speaking to each other</a:t>
            </a:r>
            <a:r>
              <a:rPr lang="en-US" sz="3200" i="1" dirty="0" smtClean="0"/>
              <a:t>?” </a:t>
            </a:r>
          </a:p>
          <a:p>
            <a:pPr marL="0" indent="0">
              <a:buNone/>
            </a:pPr>
            <a:endParaRPr lang="en-US" sz="3200" i="1" dirty="0"/>
          </a:p>
          <a:p>
            <a:pPr marL="0" indent="0">
              <a:buNone/>
            </a:pPr>
            <a:r>
              <a:rPr lang="en-US" sz="3200" dirty="0" smtClean="0"/>
              <a:t>(</a:t>
            </a:r>
            <a:r>
              <a:rPr lang="en-US" sz="3200" dirty="0"/>
              <a:t>self awareness</a:t>
            </a:r>
            <a:r>
              <a:rPr lang="en-US" sz="3200" dirty="0" smtClean="0"/>
              <a:t>)</a:t>
            </a:r>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36870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263" y="1896382"/>
            <a:ext cx="7886700" cy="4351338"/>
          </a:xfrm>
        </p:spPr>
        <p:txBody>
          <a:bodyPr>
            <a:noAutofit/>
          </a:bodyPr>
          <a:lstStyle/>
          <a:p>
            <a:pPr marL="0" indent="0">
              <a:buNone/>
            </a:pPr>
            <a:r>
              <a:rPr lang="en-US" sz="3200" i="1" dirty="0" smtClean="0"/>
              <a:t>“</a:t>
            </a:r>
            <a:r>
              <a:rPr lang="en-US" sz="3200" i="1" dirty="0"/>
              <a:t>You look really aware of me right now. I can just see a difference in your eye contact” </a:t>
            </a:r>
            <a:endParaRPr lang="en-US" sz="3200" i="1" dirty="0" smtClean="0"/>
          </a:p>
          <a:p>
            <a:pPr marL="0" indent="0">
              <a:buNone/>
            </a:pPr>
            <a:endParaRPr lang="en-US" sz="3200" i="1" dirty="0"/>
          </a:p>
          <a:p>
            <a:pPr marL="0" indent="0">
              <a:buNone/>
            </a:pPr>
            <a:r>
              <a:rPr lang="en-US" sz="3200" dirty="0" smtClean="0"/>
              <a:t>(</a:t>
            </a:r>
            <a:r>
              <a:rPr lang="en-US" sz="3200" dirty="0"/>
              <a:t>other awareness</a:t>
            </a:r>
            <a:r>
              <a:rPr lang="en-US" sz="3200" dirty="0" smtClean="0"/>
              <a:t>)</a:t>
            </a:r>
            <a:endParaRPr lang="en-US" sz="3200" dirty="0"/>
          </a:p>
          <a:p>
            <a:endParaRPr lang="en-US" sz="2400" dirty="0"/>
          </a:p>
          <a:p>
            <a:endParaRPr lang="en-US" sz="2400" dirty="0"/>
          </a:p>
          <a:p>
            <a:endParaRPr lang="en-US" sz="2400" dirty="0"/>
          </a:p>
        </p:txBody>
      </p:sp>
    </p:spTree>
    <p:extLst>
      <p:ext uri="{BB962C8B-B14F-4D97-AF65-F5344CB8AC3E}">
        <p14:creationId xmlns:p14="http://schemas.microsoft.com/office/powerpoint/2010/main" val="8866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263" y="2010689"/>
            <a:ext cx="7886700" cy="2104118"/>
          </a:xfrm>
        </p:spPr>
        <p:txBody>
          <a:bodyPr>
            <a:noAutofit/>
          </a:bodyPr>
          <a:lstStyle/>
          <a:p>
            <a:pPr marL="0" indent="0">
              <a:buNone/>
            </a:pPr>
            <a:r>
              <a:rPr lang="en-US" sz="3200" i="1" dirty="0" smtClean="0"/>
              <a:t>“</a:t>
            </a:r>
            <a:r>
              <a:rPr lang="en-US" sz="3200" i="1" dirty="0"/>
              <a:t>That was really brave of you” </a:t>
            </a:r>
            <a:endParaRPr lang="en-US" sz="3200" i="1" dirty="0" smtClean="0"/>
          </a:p>
          <a:p>
            <a:pPr marL="0" indent="0">
              <a:buNone/>
            </a:pPr>
            <a:endParaRPr lang="en-US" sz="3200" i="1" dirty="0"/>
          </a:p>
          <a:p>
            <a:pPr marL="0" indent="0">
              <a:buNone/>
            </a:pPr>
            <a:r>
              <a:rPr lang="en-US" sz="3200" dirty="0" smtClean="0"/>
              <a:t>(</a:t>
            </a:r>
            <a:r>
              <a:rPr lang="en-US" sz="3200" dirty="0"/>
              <a:t>being vulnerable</a:t>
            </a:r>
            <a:r>
              <a:rPr lang="en-US" sz="3200" dirty="0" smtClean="0"/>
              <a:t>)</a:t>
            </a:r>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5313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 </a:t>
            </a:r>
            <a:br>
              <a:rPr lang="en-US" dirty="0" smtClean="0"/>
            </a:br>
            <a:r>
              <a:rPr lang="en-US" dirty="0" smtClean="0"/>
              <a:t>			</a:t>
            </a:r>
            <a:r>
              <a:rPr lang="en-US" sz="3600" b="1" i="1" dirty="0" smtClean="0"/>
              <a:t>Intermediate or advanced</a:t>
            </a:r>
            <a:endParaRPr lang="en-US" sz="3600" b="1" i="1"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What does this mean?</a:t>
            </a:r>
          </a:p>
          <a:p>
            <a:r>
              <a:rPr lang="en-US" sz="3200" dirty="0" smtClean="0"/>
              <a:t>Some kind of experiential FAP training</a:t>
            </a:r>
          </a:p>
          <a:p>
            <a:r>
              <a:rPr lang="en-US" sz="3200" dirty="0" smtClean="0"/>
              <a:t>What are CRB1s </a:t>
            </a:r>
            <a:r>
              <a:rPr lang="en-US" sz="3200" dirty="0"/>
              <a:t>and </a:t>
            </a:r>
            <a:r>
              <a:rPr lang="en-US" sz="3200" dirty="0" smtClean="0"/>
              <a:t>CRB2s?</a:t>
            </a:r>
          </a:p>
          <a:p>
            <a:r>
              <a:rPr lang="en-US" sz="3200" dirty="0" smtClean="0"/>
              <a:t>What is FAP’s mechanism of action in behavioral language?</a:t>
            </a:r>
          </a:p>
          <a:p>
            <a:r>
              <a:rPr lang="en-US" sz="3200" dirty="0" smtClean="0"/>
              <a:t>What are FAP’s 5 rules?</a:t>
            </a:r>
            <a:endParaRPr lang="en-US" sz="3200" dirty="0"/>
          </a:p>
        </p:txBody>
      </p:sp>
    </p:spTree>
    <p:extLst>
      <p:ext uri="{BB962C8B-B14F-4D97-AF65-F5344CB8AC3E}">
        <p14:creationId xmlns:p14="http://schemas.microsoft.com/office/powerpoint/2010/main" val="11549687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934" y="1635125"/>
            <a:ext cx="7886700" cy="4351338"/>
          </a:xfrm>
        </p:spPr>
        <p:txBody>
          <a:bodyPr>
            <a:noAutofit/>
          </a:bodyPr>
          <a:lstStyle/>
          <a:p>
            <a:pPr marL="0" indent="0">
              <a:buNone/>
            </a:pPr>
            <a:r>
              <a:rPr lang="en-US" sz="3200" i="1" dirty="0" smtClean="0"/>
              <a:t>“</a:t>
            </a:r>
            <a:r>
              <a:rPr lang="en-US" sz="3200" i="1" dirty="0"/>
              <a:t>I can see, right now, how you are working on letting yourself feel these really difficult feelings” </a:t>
            </a:r>
            <a:endParaRPr lang="en-US" sz="3200" i="1" dirty="0" smtClean="0"/>
          </a:p>
          <a:p>
            <a:pPr marL="0" indent="0">
              <a:buNone/>
            </a:pPr>
            <a:endParaRPr lang="en-US" sz="3200" i="1" dirty="0"/>
          </a:p>
          <a:p>
            <a:pPr marL="0" indent="0">
              <a:buNone/>
            </a:pPr>
            <a:r>
              <a:rPr lang="en-US" sz="3200" dirty="0" smtClean="0"/>
              <a:t>(</a:t>
            </a:r>
            <a:r>
              <a:rPr lang="en-US" sz="3200" dirty="0"/>
              <a:t>being vulnerable</a:t>
            </a:r>
            <a:r>
              <a:rPr lang="en-US" sz="3200" dirty="0" smtClean="0"/>
              <a:t>)</a:t>
            </a:r>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422734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935" y="2092326"/>
            <a:ext cx="7886700" cy="4351338"/>
          </a:xfrm>
        </p:spPr>
        <p:txBody>
          <a:bodyPr>
            <a:noAutofit/>
          </a:bodyPr>
          <a:lstStyle/>
          <a:p>
            <a:pPr marL="0" indent="0">
              <a:buNone/>
            </a:pPr>
            <a:r>
              <a:rPr lang="en-US" sz="3200" i="1" dirty="0" smtClean="0"/>
              <a:t>“I </a:t>
            </a:r>
            <a:r>
              <a:rPr lang="en-US" sz="3200" i="1" dirty="0"/>
              <a:t>am seeing you trying to accept my feelings of caring for you</a:t>
            </a:r>
            <a:r>
              <a:rPr lang="en-US" sz="3200" i="1" dirty="0" smtClean="0"/>
              <a:t>” </a:t>
            </a:r>
          </a:p>
          <a:p>
            <a:pPr marL="0" indent="0">
              <a:buNone/>
            </a:pPr>
            <a:endParaRPr lang="en-US" sz="3200" i="1" dirty="0"/>
          </a:p>
          <a:p>
            <a:pPr marL="0" indent="0">
              <a:buNone/>
            </a:pPr>
            <a:r>
              <a:rPr lang="en-US" sz="3200" dirty="0" smtClean="0"/>
              <a:t>(</a:t>
            </a:r>
            <a:r>
              <a:rPr lang="en-US" sz="3200" dirty="0"/>
              <a:t>vulnerably accepting love</a:t>
            </a:r>
            <a:r>
              <a:rPr lang="en-US" sz="3200" dirty="0" smtClean="0"/>
              <a:t>)</a:t>
            </a:r>
            <a:endParaRPr lang="en-US" sz="3200" dirty="0"/>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42731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Rule 3</a:t>
            </a:r>
            <a:r>
              <a:rPr lang="en-US" b="1" dirty="0" smtClean="0"/>
              <a:t>: Reinforcing CRB2</a:t>
            </a:r>
            <a:endParaRPr lang="pt-BR" dirty="0"/>
          </a:p>
        </p:txBody>
      </p:sp>
      <p:sp>
        <p:nvSpPr>
          <p:cNvPr id="3" name="Espaço Reservado para Conteúdo 2"/>
          <p:cNvSpPr>
            <a:spLocks noGrp="1"/>
          </p:cNvSpPr>
          <p:nvPr>
            <p:ph idx="1"/>
          </p:nvPr>
        </p:nvSpPr>
        <p:spPr/>
        <p:txBody>
          <a:bodyPr>
            <a:normAutofit/>
          </a:bodyPr>
          <a:lstStyle/>
          <a:p>
            <a:r>
              <a:rPr lang="en-US" dirty="0" smtClean="0"/>
              <a:t>Ensure you have the client’s attention.</a:t>
            </a:r>
          </a:p>
          <a:p>
            <a:r>
              <a:rPr lang="en-US" dirty="0" smtClean="0"/>
              <a:t>Notice and point out even the smallest improvements.</a:t>
            </a:r>
          </a:p>
          <a:p>
            <a:r>
              <a:rPr lang="en-US" dirty="0" smtClean="0"/>
              <a:t>Provide the response in the ACL model if it is authentic.</a:t>
            </a:r>
          </a:p>
          <a:p>
            <a:endParaRPr lang="en-US" dirty="0" smtClean="0"/>
          </a:p>
        </p:txBody>
      </p:sp>
    </p:spTree>
    <p:extLst>
      <p:ext uri="{BB962C8B-B14F-4D97-AF65-F5344CB8AC3E}">
        <p14:creationId xmlns:p14="http://schemas.microsoft.com/office/powerpoint/2010/main" val="3997442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287859" y="3427304"/>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844661" y="5014670"/>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30" name="Group 29"/>
          <p:cNvGrpSpPr/>
          <p:nvPr/>
        </p:nvGrpSpPr>
        <p:grpSpPr>
          <a:xfrm>
            <a:off x="1826840" y="5021276"/>
            <a:ext cx="3749407" cy="686351"/>
            <a:chOff x="1826840" y="5021276"/>
            <a:chExt cx="3749407" cy="686351"/>
          </a:xfrm>
        </p:grpSpPr>
        <p:sp>
          <p:nvSpPr>
            <p:cNvPr id="149" name="Oval 148"/>
            <p:cNvSpPr/>
            <p:nvPr/>
          </p:nvSpPr>
          <p:spPr>
            <a:xfrm>
              <a:off x="1826840" y="5021276"/>
              <a:ext cx="2235240"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1" name="Oval 80"/>
            <p:cNvSpPr/>
            <p:nvPr/>
          </p:nvSpPr>
          <p:spPr>
            <a:xfrm>
              <a:off x="5062964" y="5065845"/>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sp>
          <p:nvSpPr>
            <p:cNvPr id="126" name="TextBox 125"/>
            <p:cNvSpPr txBox="1"/>
            <p:nvPr/>
          </p:nvSpPr>
          <p:spPr>
            <a:xfrm>
              <a:off x="2210754" y="5219062"/>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grpSp>
        <p:nvGrpSpPr>
          <p:cNvPr id="10" name="Group 9"/>
          <p:cNvGrpSpPr/>
          <p:nvPr/>
        </p:nvGrpSpPr>
        <p:grpSpPr>
          <a:xfrm>
            <a:off x="3900961" y="2276297"/>
            <a:ext cx="2965136" cy="3511254"/>
            <a:chOff x="4027961" y="2276297"/>
            <a:chExt cx="2965136"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965136" cy="3511254"/>
              <a:chOff x="3964461" y="2276297"/>
              <a:chExt cx="2965136"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965136" cy="3511254"/>
                <a:chOff x="3900961" y="2276297"/>
                <a:chExt cx="2965136" cy="3511254"/>
              </a:xfrm>
            </p:grpSpPr>
            <p:sp>
              <p:nvSpPr>
                <p:cNvPr id="119" name="TextBox 118"/>
                <p:cNvSpPr txBox="1"/>
                <p:nvPr/>
              </p:nvSpPr>
              <p:spPr>
                <a:xfrm>
                  <a:off x="4348867" y="5230124"/>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sp>
        <p:nvSpPr>
          <p:cNvPr id="3" name="Oval 2"/>
          <p:cNvSpPr/>
          <p:nvPr/>
        </p:nvSpPr>
        <p:spPr>
          <a:xfrm rot="19972913">
            <a:off x="23682" y="637591"/>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If your client does this…</a:t>
            </a:r>
            <a:endParaRPr lang="en-US" sz="2400" b="1" dirty="0">
              <a:solidFill>
                <a:schemeClr val="tx2">
                  <a:lumMod val="75000"/>
                </a:schemeClr>
              </a:solidFill>
            </a:endParaRPr>
          </a:p>
        </p:txBody>
      </p:sp>
      <p:sp>
        <p:nvSpPr>
          <p:cNvPr id="33" name="Right Arrow 32"/>
          <p:cNvSpPr/>
          <p:nvPr/>
        </p:nvSpPr>
        <p:spPr>
          <a:xfrm rot="3347584">
            <a:off x="2016494" y="1666267"/>
            <a:ext cx="874210"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447199">
            <a:off x="5129621" y="615180"/>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Do this</a:t>
            </a:r>
            <a:endParaRPr lang="en-US" sz="2400" b="1" dirty="0">
              <a:solidFill>
                <a:schemeClr val="tx2">
                  <a:lumMod val="75000"/>
                </a:schemeClr>
              </a:solidFill>
            </a:endParaRPr>
          </a:p>
        </p:txBody>
      </p:sp>
      <p:sp>
        <p:nvSpPr>
          <p:cNvPr id="131" name="Right Arrow 130"/>
          <p:cNvSpPr/>
          <p:nvPr/>
        </p:nvSpPr>
        <p:spPr>
          <a:xfrm rot="7980639">
            <a:off x="4705144" y="1623395"/>
            <a:ext cx="874210"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265148" y="2301575"/>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016305" y="2327956"/>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2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130" grpId="0" animBg="1"/>
      <p:bldP spid="131" grpId="0" animBg="1"/>
      <p:bldP spid="34" grpId="0" animBg="1"/>
      <p:bldP spid="1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287859" y="3427304"/>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844661" y="5014670"/>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30" name="Group 29"/>
          <p:cNvGrpSpPr/>
          <p:nvPr/>
        </p:nvGrpSpPr>
        <p:grpSpPr>
          <a:xfrm>
            <a:off x="1826840" y="5021276"/>
            <a:ext cx="3749407" cy="686351"/>
            <a:chOff x="1826840" y="5021276"/>
            <a:chExt cx="3749407" cy="686351"/>
          </a:xfrm>
        </p:grpSpPr>
        <p:sp>
          <p:nvSpPr>
            <p:cNvPr id="149" name="Oval 148"/>
            <p:cNvSpPr/>
            <p:nvPr/>
          </p:nvSpPr>
          <p:spPr>
            <a:xfrm>
              <a:off x="1826840" y="5021276"/>
              <a:ext cx="2235240"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1" name="Oval 80"/>
            <p:cNvSpPr/>
            <p:nvPr/>
          </p:nvSpPr>
          <p:spPr>
            <a:xfrm>
              <a:off x="5062964" y="5065845"/>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sp>
          <p:nvSpPr>
            <p:cNvPr id="126" name="TextBox 125"/>
            <p:cNvSpPr txBox="1"/>
            <p:nvPr/>
          </p:nvSpPr>
          <p:spPr>
            <a:xfrm>
              <a:off x="2210754" y="5219062"/>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grpSp>
        <p:nvGrpSpPr>
          <p:cNvPr id="10" name="Group 9"/>
          <p:cNvGrpSpPr/>
          <p:nvPr/>
        </p:nvGrpSpPr>
        <p:grpSpPr>
          <a:xfrm>
            <a:off x="3900961" y="2276297"/>
            <a:ext cx="2965136" cy="3511254"/>
            <a:chOff x="4027961" y="2276297"/>
            <a:chExt cx="2965136"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965136" cy="3511254"/>
              <a:chOff x="3964461" y="2276297"/>
              <a:chExt cx="2965136"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965136" cy="3511254"/>
                <a:chOff x="3900961" y="2276297"/>
                <a:chExt cx="2965136" cy="3511254"/>
              </a:xfrm>
            </p:grpSpPr>
            <p:sp>
              <p:nvSpPr>
                <p:cNvPr id="119" name="TextBox 118"/>
                <p:cNvSpPr txBox="1"/>
                <p:nvPr/>
              </p:nvSpPr>
              <p:spPr>
                <a:xfrm>
                  <a:off x="4348867" y="5230124"/>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sp>
        <p:nvSpPr>
          <p:cNvPr id="3" name="Oval 2"/>
          <p:cNvSpPr/>
          <p:nvPr/>
        </p:nvSpPr>
        <p:spPr>
          <a:xfrm rot="19972913">
            <a:off x="23682" y="637591"/>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If your client does this…</a:t>
            </a:r>
            <a:endParaRPr lang="en-US" sz="2400" b="1" dirty="0">
              <a:solidFill>
                <a:schemeClr val="tx2">
                  <a:lumMod val="75000"/>
                </a:schemeClr>
              </a:solidFill>
            </a:endParaRPr>
          </a:p>
        </p:txBody>
      </p:sp>
      <p:sp>
        <p:nvSpPr>
          <p:cNvPr id="128" name="Right Arrow 127"/>
          <p:cNvSpPr/>
          <p:nvPr/>
        </p:nvSpPr>
        <p:spPr>
          <a:xfrm rot="3814329">
            <a:off x="1468472" y="2283476"/>
            <a:ext cx="1446054"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447199">
            <a:off x="5129621" y="615180"/>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Do this</a:t>
            </a:r>
            <a:endParaRPr lang="en-US" sz="2400" b="1" dirty="0">
              <a:solidFill>
                <a:schemeClr val="tx2">
                  <a:lumMod val="75000"/>
                </a:schemeClr>
              </a:solidFill>
            </a:endParaRPr>
          </a:p>
        </p:txBody>
      </p:sp>
      <p:sp>
        <p:nvSpPr>
          <p:cNvPr id="132" name="Right Arrow 131"/>
          <p:cNvSpPr/>
          <p:nvPr/>
        </p:nvSpPr>
        <p:spPr>
          <a:xfrm rot="7066756">
            <a:off x="4884455" y="2268516"/>
            <a:ext cx="1446054"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53618" y="3167607"/>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004775" y="3193988"/>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8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2" grpId="0" animBg="1"/>
      <p:bldP spid="1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287859" y="3427304"/>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844661" y="5014670"/>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30" name="Group 29"/>
          <p:cNvGrpSpPr/>
          <p:nvPr/>
        </p:nvGrpSpPr>
        <p:grpSpPr>
          <a:xfrm>
            <a:off x="1826840" y="5021276"/>
            <a:ext cx="3749407" cy="686351"/>
            <a:chOff x="1826840" y="5021276"/>
            <a:chExt cx="3749407" cy="686351"/>
          </a:xfrm>
        </p:grpSpPr>
        <p:sp>
          <p:nvSpPr>
            <p:cNvPr id="149" name="Oval 148"/>
            <p:cNvSpPr/>
            <p:nvPr/>
          </p:nvSpPr>
          <p:spPr>
            <a:xfrm>
              <a:off x="1826840" y="5021276"/>
              <a:ext cx="2235240"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1" name="Oval 80"/>
            <p:cNvSpPr/>
            <p:nvPr/>
          </p:nvSpPr>
          <p:spPr>
            <a:xfrm>
              <a:off x="5062964" y="5065845"/>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sp>
          <p:nvSpPr>
            <p:cNvPr id="126" name="TextBox 125"/>
            <p:cNvSpPr txBox="1"/>
            <p:nvPr/>
          </p:nvSpPr>
          <p:spPr>
            <a:xfrm>
              <a:off x="2210754" y="5219062"/>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grpSp>
        <p:nvGrpSpPr>
          <p:cNvPr id="10" name="Group 9"/>
          <p:cNvGrpSpPr/>
          <p:nvPr/>
        </p:nvGrpSpPr>
        <p:grpSpPr>
          <a:xfrm>
            <a:off x="3900961" y="2276297"/>
            <a:ext cx="2965136" cy="3511254"/>
            <a:chOff x="4027961" y="2276297"/>
            <a:chExt cx="2965136"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965136" cy="3511254"/>
              <a:chOff x="3964461" y="2276297"/>
              <a:chExt cx="2965136"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965136" cy="3511254"/>
                <a:chOff x="3900961" y="2276297"/>
                <a:chExt cx="2965136" cy="3511254"/>
              </a:xfrm>
            </p:grpSpPr>
            <p:sp>
              <p:nvSpPr>
                <p:cNvPr id="119" name="TextBox 118"/>
                <p:cNvSpPr txBox="1"/>
                <p:nvPr/>
              </p:nvSpPr>
              <p:spPr>
                <a:xfrm>
                  <a:off x="4348867" y="5230124"/>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sp>
        <p:nvSpPr>
          <p:cNvPr id="3" name="Oval 2"/>
          <p:cNvSpPr/>
          <p:nvPr/>
        </p:nvSpPr>
        <p:spPr>
          <a:xfrm rot="19972913">
            <a:off x="23682" y="637591"/>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If your client does this…</a:t>
            </a:r>
            <a:endParaRPr lang="en-US" sz="2400" b="1" dirty="0">
              <a:solidFill>
                <a:schemeClr val="tx2">
                  <a:lumMod val="75000"/>
                </a:schemeClr>
              </a:solidFill>
            </a:endParaRPr>
          </a:p>
        </p:txBody>
      </p:sp>
      <p:sp>
        <p:nvSpPr>
          <p:cNvPr id="129" name="Right Arrow 128"/>
          <p:cNvSpPr/>
          <p:nvPr/>
        </p:nvSpPr>
        <p:spPr>
          <a:xfrm rot="4049596">
            <a:off x="837625" y="2886051"/>
            <a:ext cx="2196771"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447199">
            <a:off x="5129621" y="615180"/>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Do this</a:t>
            </a:r>
            <a:endParaRPr lang="en-US" sz="2400" b="1" dirty="0">
              <a:solidFill>
                <a:schemeClr val="tx2">
                  <a:lumMod val="75000"/>
                </a:schemeClr>
              </a:solidFill>
            </a:endParaRPr>
          </a:p>
        </p:txBody>
      </p:sp>
      <p:sp>
        <p:nvSpPr>
          <p:cNvPr id="133" name="Right Arrow 132"/>
          <p:cNvSpPr/>
          <p:nvPr/>
        </p:nvSpPr>
        <p:spPr>
          <a:xfrm rot="6570600">
            <a:off x="4959484" y="2842949"/>
            <a:ext cx="2196771"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47118" y="4080788"/>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998275" y="4107169"/>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53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3" grpId="0" animBg="1"/>
      <p:bldP spid="1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287859" y="3427304"/>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844661" y="5014670"/>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30" name="Group 29"/>
          <p:cNvGrpSpPr/>
          <p:nvPr/>
        </p:nvGrpSpPr>
        <p:grpSpPr>
          <a:xfrm>
            <a:off x="1826840" y="5021276"/>
            <a:ext cx="3749407" cy="686351"/>
            <a:chOff x="1826840" y="5021276"/>
            <a:chExt cx="3749407" cy="686351"/>
          </a:xfrm>
        </p:grpSpPr>
        <p:sp>
          <p:nvSpPr>
            <p:cNvPr id="149" name="Oval 148"/>
            <p:cNvSpPr/>
            <p:nvPr/>
          </p:nvSpPr>
          <p:spPr>
            <a:xfrm>
              <a:off x="1826840" y="5021276"/>
              <a:ext cx="2235240"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1" name="Oval 80"/>
            <p:cNvSpPr/>
            <p:nvPr/>
          </p:nvSpPr>
          <p:spPr>
            <a:xfrm>
              <a:off x="5062964" y="5065845"/>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sp>
          <p:nvSpPr>
            <p:cNvPr id="126" name="TextBox 125"/>
            <p:cNvSpPr txBox="1"/>
            <p:nvPr/>
          </p:nvSpPr>
          <p:spPr>
            <a:xfrm>
              <a:off x="2210754" y="5219062"/>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grpSp>
        <p:nvGrpSpPr>
          <p:cNvPr id="10" name="Group 9"/>
          <p:cNvGrpSpPr/>
          <p:nvPr/>
        </p:nvGrpSpPr>
        <p:grpSpPr>
          <a:xfrm>
            <a:off x="3900961" y="2276297"/>
            <a:ext cx="2965136" cy="3511254"/>
            <a:chOff x="4027961" y="2276297"/>
            <a:chExt cx="2965136"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965136" cy="3511254"/>
              <a:chOff x="3964461" y="2276297"/>
              <a:chExt cx="2965136"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965136" cy="3511254"/>
                <a:chOff x="3900961" y="2276297"/>
                <a:chExt cx="2965136" cy="3511254"/>
              </a:xfrm>
            </p:grpSpPr>
            <p:sp>
              <p:nvSpPr>
                <p:cNvPr id="119" name="TextBox 118"/>
                <p:cNvSpPr txBox="1"/>
                <p:nvPr/>
              </p:nvSpPr>
              <p:spPr>
                <a:xfrm>
                  <a:off x="4348867" y="5230124"/>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sp>
        <p:nvSpPr>
          <p:cNvPr id="134" name="Oval 133"/>
          <p:cNvSpPr/>
          <p:nvPr/>
        </p:nvSpPr>
        <p:spPr>
          <a:xfrm rot="19972913">
            <a:off x="6135327" y="4922555"/>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If your client does this…</a:t>
            </a:r>
            <a:endParaRPr lang="en-US" sz="2400" b="1" dirty="0">
              <a:solidFill>
                <a:schemeClr val="tx2">
                  <a:lumMod val="75000"/>
                </a:schemeClr>
              </a:solidFill>
            </a:endParaRPr>
          </a:p>
        </p:txBody>
      </p:sp>
      <p:sp>
        <p:nvSpPr>
          <p:cNvPr id="135" name="Right Arrow 134"/>
          <p:cNvSpPr/>
          <p:nvPr/>
        </p:nvSpPr>
        <p:spPr>
          <a:xfrm rot="12383103">
            <a:off x="5164024" y="5552658"/>
            <a:ext cx="874210"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447199">
            <a:off x="-61899" y="5303392"/>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Do this</a:t>
            </a:r>
            <a:endParaRPr lang="en-US" sz="2400" b="1" dirty="0">
              <a:solidFill>
                <a:schemeClr val="tx2">
                  <a:lumMod val="75000"/>
                </a:schemeClr>
              </a:solidFill>
            </a:endParaRPr>
          </a:p>
        </p:txBody>
      </p:sp>
      <p:sp>
        <p:nvSpPr>
          <p:cNvPr id="137" name="Right Arrow 136"/>
          <p:cNvSpPr/>
          <p:nvPr/>
        </p:nvSpPr>
        <p:spPr>
          <a:xfrm rot="19346583">
            <a:off x="2306659" y="5526567"/>
            <a:ext cx="685707"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060717" y="4968127"/>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811874" y="4994508"/>
            <a:ext cx="1728059" cy="781471"/>
          </a:xfrm>
          <a:prstGeom prst="ellipse">
            <a:avLst/>
          </a:prstGeom>
          <a:noFill/>
          <a:ln w="107950">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46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54378" y="142134"/>
            <a:ext cx="4751411" cy="933901"/>
            <a:chOff x="1554378" y="142134"/>
            <a:chExt cx="4751411" cy="933901"/>
          </a:xfrm>
        </p:grpSpPr>
        <p:sp>
          <p:nvSpPr>
            <p:cNvPr id="4" name="Oval 3"/>
            <p:cNvSpPr/>
            <p:nvPr/>
          </p:nvSpPr>
          <p:spPr>
            <a:xfrm>
              <a:off x="3888894" y="142134"/>
              <a:ext cx="2348141" cy="932450"/>
            </a:xfrm>
            <a:prstGeom prst="ellipse">
              <a:avLst/>
            </a:prstGeom>
            <a:solidFill>
              <a:schemeClr val="bg1"/>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1646636" y="206244"/>
              <a:ext cx="2099761" cy="833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1554378" y="143585"/>
              <a:ext cx="2384435" cy="932450"/>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4206028" y="186391"/>
              <a:ext cx="2099761" cy="83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grpSp>
      <p:sp>
        <p:nvSpPr>
          <p:cNvPr id="6" name="Rectangle 5"/>
          <p:cNvSpPr/>
          <p:nvPr/>
        </p:nvSpPr>
        <p:spPr>
          <a:xfrm>
            <a:off x="3437228" y="456102"/>
            <a:ext cx="995620" cy="287665"/>
          </a:xfrm>
          <a:prstGeom prst="rect">
            <a:avLst/>
          </a:prstGeom>
          <a:solidFill>
            <a:schemeClr val="bg1"/>
          </a:solid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sp>
        <p:nvSpPr>
          <p:cNvPr id="49" name="Rounded Rectangle 48"/>
          <p:cNvSpPr/>
          <p:nvPr/>
        </p:nvSpPr>
        <p:spPr>
          <a:xfrm>
            <a:off x="191176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754236" y="2247174"/>
            <a:ext cx="667282" cy="41370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911766" y="2247174"/>
            <a:ext cx="1509751" cy="285603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298080" y="2275133"/>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517108" y="2274381"/>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826839" y="2241730"/>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355002" y="2262859"/>
            <a:ext cx="667282" cy="4123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197471" y="2229300"/>
            <a:ext cx="667282" cy="415258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375058" y="2468521"/>
            <a:ext cx="1432812" cy="26911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741317" y="2257258"/>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960345" y="2256505"/>
            <a:ext cx="545958" cy="220097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270075" y="2229297"/>
            <a:ext cx="1744221" cy="67808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5" name="Oval 64"/>
          <p:cNvSpPr/>
          <p:nvPr/>
        </p:nvSpPr>
        <p:spPr>
          <a:xfrm>
            <a:off x="4531724" y="1110034"/>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2088487" y="1127910"/>
            <a:ext cx="1130109" cy="1085396"/>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197632" y="1297494"/>
            <a:ext cx="1345600" cy="832199"/>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19" name="Group 18"/>
          <p:cNvGrpSpPr/>
          <p:nvPr/>
        </p:nvGrpSpPr>
        <p:grpSpPr>
          <a:xfrm>
            <a:off x="1932584" y="2254152"/>
            <a:ext cx="4112240" cy="938374"/>
            <a:chOff x="1932584" y="2254152"/>
            <a:chExt cx="4112240" cy="938374"/>
          </a:xfrm>
        </p:grpSpPr>
        <p:sp>
          <p:nvSpPr>
            <p:cNvPr id="29" name="Oval 28"/>
            <p:cNvSpPr/>
            <p:nvPr/>
          </p:nvSpPr>
          <p:spPr>
            <a:xfrm>
              <a:off x="1968625"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440227"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252694"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932584"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grpSp>
          <p:nvGrpSpPr>
            <p:cNvPr id="77" name="Group 76"/>
            <p:cNvGrpSpPr/>
            <p:nvPr/>
          </p:nvGrpSpPr>
          <p:grpSpPr>
            <a:xfrm>
              <a:off x="3370832"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0" name="Group 19"/>
          <p:cNvGrpSpPr/>
          <p:nvPr/>
        </p:nvGrpSpPr>
        <p:grpSpPr>
          <a:xfrm>
            <a:off x="1936980" y="3106142"/>
            <a:ext cx="4120889" cy="938374"/>
            <a:chOff x="1936980" y="3106142"/>
            <a:chExt cx="4120889" cy="938374"/>
          </a:xfrm>
        </p:grpSpPr>
        <p:sp>
          <p:nvSpPr>
            <p:cNvPr id="40" name="Oval 39"/>
            <p:cNvSpPr/>
            <p:nvPr/>
          </p:nvSpPr>
          <p:spPr>
            <a:xfrm>
              <a:off x="2012763"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520027"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252694"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936980"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grpSp>
          <p:nvGrpSpPr>
            <p:cNvPr id="88" name="Group 87"/>
            <p:cNvGrpSpPr/>
            <p:nvPr/>
          </p:nvGrpSpPr>
          <p:grpSpPr>
            <a:xfrm>
              <a:off x="3345111"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8" name="Group 27"/>
          <p:cNvGrpSpPr/>
          <p:nvPr/>
        </p:nvGrpSpPr>
        <p:grpSpPr>
          <a:xfrm>
            <a:off x="1962587" y="3926545"/>
            <a:ext cx="4121303" cy="984241"/>
            <a:chOff x="1962587" y="3926545"/>
            <a:chExt cx="4121303" cy="984241"/>
          </a:xfrm>
        </p:grpSpPr>
        <p:sp>
          <p:nvSpPr>
            <p:cNvPr id="41" name="Oval 40"/>
            <p:cNvSpPr/>
            <p:nvPr/>
          </p:nvSpPr>
          <p:spPr>
            <a:xfrm>
              <a:off x="2026831"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499952"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720590"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962587"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133822"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130359"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619818"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6" name="Group 15"/>
          <p:cNvGrpSpPr/>
          <p:nvPr/>
        </p:nvGrpSpPr>
        <p:grpSpPr>
          <a:xfrm>
            <a:off x="97477" y="2313959"/>
            <a:ext cx="2473465" cy="3300294"/>
            <a:chOff x="119249" y="2313959"/>
            <a:chExt cx="2473465" cy="3300294"/>
          </a:xfrm>
        </p:grpSpPr>
        <p:cxnSp>
          <p:nvCxnSpPr>
            <p:cNvPr id="95" name="Straight Connector 94"/>
            <p:cNvCxnSpPr>
              <a:endCxn id="87" idx="2"/>
            </p:cNvCxnSpPr>
            <p:nvPr/>
          </p:nvCxnSpPr>
          <p:spPr>
            <a:xfrm>
              <a:off x="119249"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9543" y="2313959"/>
              <a:ext cx="2473171" cy="3300294"/>
              <a:chOff x="-7457" y="2313959"/>
              <a:chExt cx="2473171" cy="3300294"/>
            </a:xfrm>
          </p:grpSpPr>
          <p:cxnSp>
            <p:nvCxnSpPr>
              <p:cNvPr id="107" name="Straight Connector 106"/>
              <p:cNvCxnSpPr/>
              <p:nvPr/>
            </p:nvCxnSpPr>
            <p:spPr>
              <a:xfrm>
                <a:off x="1419683"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19528"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457" y="2314851"/>
                <a:ext cx="2473171" cy="3299402"/>
                <a:chOff x="-7457" y="2314851"/>
                <a:chExt cx="2473171" cy="3299402"/>
              </a:xfrm>
            </p:grpSpPr>
            <p:sp>
              <p:nvSpPr>
                <p:cNvPr id="122" name="Rectangle 121"/>
                <p:cNvSpPr/>
                <p:nvPr/>
              </p:nvSpPr>
              <p:spPr>
                <a:xfrm rot="10800000">
                  <a:off x="1351251" y="3417681"/>
                  <a:ext cx="118119" cy="438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rot="10800000">
                  <a:off x="1342564"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7457" y="2314851"/>
                  <a:ext cx="2473171" cy="3299402"/>
                  <a:chOff x="119543" y="2314851"/>
                  <a:chExt cx="2473171" cy="3299402"/>
                </a:xfrm>
              </p:grpSpPr>
              <p:sp>
                <p:nvSpPr>
                  <p:cNvPr id="87" name="Arc 86"/>
                  <p:cNvSpPr/>
                  <p:nvPr/>
                </p:nvSpPr>
                <p:spPr>
                  <a:xfrm rot="10800000">
                    <a:off x="128713"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4800"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316812"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535301" y="2722995"/>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535301" y="2314851"/>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904054"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1" name="Straight Connector 110"/>
                  <p:cNvCxnSpPr/>
                  <p:nvPr/>
                </p:nvCxnSpPr>
                <p:spPr>
                  <a:xfrm rot="10800000" flipH="1">
                    <a:off x="1535146"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535146"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539424"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640964"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272165"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287859" y="3427304"/>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439500" y="2511052"/>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grpSp>
            <p:cxnSp>
              <p:nvCxnSpPr>
                <p:cNvPr id="96" name="Straight Connector 95"/>
                <p:cNvCxnSpPr/>
                <p:nvPr/>
              </p:nvCxnSpPr>
              <p:spPr>
                <a:xfrm flipV="1">
                  <a:off x="1094631"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923"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82241"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85161" y="3878814"/>
                  <a:ext cx="439753"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32" name="Oval 31"/>
          <p:cNvSpPr/>
          <p:nvPr/>
        </p:nvSpPr>
        <p:spPr>
          <a:xfrm>
            <a:off x="2844661" y="5014670"/>
            <a:ext cx="809222" cy="6417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a:t>
            </a:r>
            <a:endParaRPr lang="en-US" b="1" dirty="0">
              <a:solidFill>
                <a:prstClr val="black"/>
              </a:solidFill>
            </a:endParaRPr>
          </a:p>
        </p:txBody>
      </p:sp>
      <p:grpSp>
        <p:nvGrpSpPr>
          <p:cNvPr id="30" name="Group 29"/>
          <p:cNvGrpSpPr/>
          <p:nvPr/>
        </p:nvGrpSpPr>
        <p:grpSpPr>
          <a:xfrm>
            <a:off x="1826840" y="5021276"/>
            <a:ext cx="3749407" cy="686351"/>
            <a:chOff x="1826840" y="5021276"/>
            <a:chExt cx="3749407" cy="686351"/>
          </a:xfrm>
        </p:grpSpPr>
        <p:sp>
          <p:nvSpPr>
            <p:cNvPr id="149" name="Oval 148"/>
            <p:cNvSpPr/>
            <p:nvPr/>
          </p:nvSpPr>
          <p:spPr>
            <a:xfrm>
              <a:off x="1826840" y="5021276"/>
              <a:ext cx="2235240" cy="6741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1" name="Oval 80"/>
            <p:cNvSpPr/>
            <p:nvPr/>
          </p:nvSpPr>
          <p:spPr>
            <a:xfrm>
              <a:off x="5062964" y="5065845"/>
              <a:ext cx="513283" cy="64178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4</a:t>
              </a:r>
            </a:p>
          </p:txBody>
        </p:sp>
        <p:sp>
          <p:nvSpPr>
            <p:cNvPr id="126" name="TextBox 125"/>
            <p:cNvSpPr txBox="1"/>
            <p:nvPr/>
          </p:nvSpPr>
          <p:spPr>
            <a:xfrm>
              <a:off x="2210754" y="5219062"/>
              <a:ext cx="1492937" cy="307777"/>
            </a:xfrm>
            <a:prstGeom prst="rect">
              <a:avLst/>
            </a:prstGeom>
            <a:noFill/>
          </p:spPr>
          <p:txBody>
            <a:bodyPr wrap="square" rtlCol="0">
              <a:spAutoFit/>
            </a:bodyPr>
            <a:lstStyle/>
            <a:p>
              <a:pPr algn="ctr"/>
              <a:r>
                <a:rPr lang="en-US" sz="1400" i="1" dirty="0" smtClean="0">
                  <a:solidFill>
                    <a:prstClr val="black"/>
                  </a:solidFill>
                </a:rPr>
                <a:t>Connecting</a:t>
              </a:r>
              <a:endParaRPr lang="en-US" sz="1400" i="1" dirty="0">
                <a:solidFill>
                  <a:prstClr val="black"/>
                </a:solidFill>
              </a:endParaRPr>
            </a:p>
          </p:txBody>
        </p:sp>
      </p:grpSp>
      <p:grpSp>
        <p:nvGrpSpPr>
          <p:cNvPr id="10" name="Group 9"/>
          <p:cNvGrpSpPr/>
          <p:nvPr/>
        </p:nvGrpSpPr>
        <p:grpSpPr>
          <a:xfrm>
            <a:off x="3900961" y="2276297"/>
            <a:ext cx="2965136" cy="3511254"/>
            <a:chOff x="4027961" y="2276297"/>
            <a:chExt cx="2965136" cy="3511254"/>
          </a:xfrm>
        </p:grpSpPr>
        <p:cxnSp>
          <p:nvCxnSpPr>
            <p:cNvPr id="74" name="Straight Connector 73"/>
            <p:cNvCxnSpPr/>
            <p:nvPr/>
          </p:nvCxnSpPr>
          <p:spPr>
            <a:xfrm flipH="1" flipV="1">
              <a:off x="6503697"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7961" y="2276297"/>
              <a:ext cx="2965136" cy="3511254"/>
              <a:chOff x="3964461" y="2276297"/>
              <a:chExt cx="2965136" cy="3511254"/>
            </a:xfrm>
          </p:grpSpPr>
          <p:cxnSp>
            <p:nvCxnSpPr>
              <p:cNvPr id="112" name="Straight Connector 111"/>
              <p:cNvCxnSpPr/>
              <p:nvPr/>
            </p:nvCxnSpPr>
            <p:spPr>
              <a:xfrm>
                <a:off x="4316990"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64461" y="2276297"/>
                <a:ext cx="2965136" cy="3511254"/>
                <a:chOff x="3900961" y="2276297"/>
                <a:chExt cx="2965136" cy="3511254"/>
              </a:xfrm>
            </p:grpSpPr>
            <p:sp>
              <p:nvSpPr>
                <p:cNvPr id="119" name="TextBox 118"/>
                <p:cNvSpPr txBox="1"/>
                <p:nvPr/>
              </p:nvSpPr>
              <p:spPr>
                <a:xfrm>
                  <a:off x="4348867" y="5230124"/>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917275"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4040329"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4053355"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266362"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244273"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900961"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00961"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228172"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943336"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grpSp>
      <p:sp>
        <p:nvSpPr>
          <p:cNvPr id="3" name="Oval 2"/>
          <p:cNvSpPr/>
          <p:nvPr/>
        </p:nvSpPr>
        <p:spPr>
          <a:xfrm rot="19972913">
            <a:off x="23682" y="637591"/>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If your client does this…</a:t>
            </a:r>
            <a:endParaRPr lang="en-US" sz="2400" b="1" dirty="0">
              <a:solidFill>
                <a:schemeClr val="tx2">
                  <a:lumMod val="75000"/>
                </a:schemeClr>
              </a:solidFill>
            </a:endParaRPr>
          </a:p>
        </p:txBody>
      </p:sp>
      <p:sp>
        <p:nvSpPr>
          <p:cNvPr id="33" name="Right Arrow 32"/>
          <p:cNvSpPr/>
          <p:nvPr/>
        </p:nvSpPr>
        <p:spPr>
          <a:xfrm rot="3347584">
            <a:off x="2016494" y="1666267"/>
            <a:ext cx="874210"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Arrow 127"/>
          <p:cNvSpPr/>
          <p:nvPr/>
        </p:nvSpPr>
        <p:spPr>
          <a:xfrm rot="3814329">
            <a:off x="1468472" y="2283476"/>
            <a:ext cx="1446054"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ight Arrow 128"/>
          <p:cNvSpPr/>
          <p:nvPr/>
        </p:nvSpPr>
        <p:spPr>
          <a:xfrm rot="4049596">
            <a:off x="837625" y="2886051"/>
            <a:ext cx="2196771"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447199">
            <a:off x="5129621" y="615180"/>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Do this</a:t>
            </a:r>
            <a:endParaRPr lang="en-US" sz="2400" b="1" dirty="0">
              <a:solidFill>
                <a:schemeClr val="tx2">
                  <a:lumMod val="75000"/>
                </a:schemeClr>
              </a:solidFill>
            </a:endParaRPr>
          </a:p>
        </p:txBody>
      </p:sp>
      <p:sp>
        <p:nvSpPr>
          <p:cNvPr id="131" name="Right Arrow 130"/>
          <p:cNvSpPr/>
          <p:nvPr/>
        </p:nvSpPr>
        <p:spPr>
          <a:xfrm rot="7980639">
            <a:off x="4705144" y="1623395"/>
            <a:ext cx="874210"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p:cNvSpPr/>
          <p:nvPr/>
        </p:nvSpPr>
        <p:spPr>
          <a:xfrm rot="7066756">
            <a:off x="4884455" y="2268516"/>
            <a:ext cx="1446054"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ight Arrow 132"/>
          <p:cNvSpPr/>
          <p:nvPr/>
        </p:nvSpPr>
        <p:spPr>
          <a:xfrm rot="6570600">
            <a:off x="4959484" y="2842949"/>
            <a:ext cx="2196771"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972913">
            <a:off x="6135327" y="4922555"/>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If your client does this…</a:t>
            </a:r>
            <a:endParaRPr lang="en-US" sz="2400" b="1" dirty="0">
              <a:solidFill>
                <a:schemeClr val="tx2">
                  <a:lumMod val="75000"/>
                </a:schemeClr>
              </a:solidFill>
            </a:endParaRPr>
          </a:p>
        </p:txBody>
      </p:sp>
      <p:sp>
        <p:nvSpPr>
          <p:cNvPr id="135" name="Right Arrow 134"/>
          <p:cNvSpPr/>
          <p:nvPr/>
        </p:nvSpPr>
        <p:spPr>
          <a:xfrm rot="12383103">
            <a:off x="5164024" y="5552658"/>
            <a:ext cx="874210"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447199">
            <a:off x="-61899" y="5303392"/>
            <a:ext cx="2517068" cy="1269573"/>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Do this</a:t>
            </a:r>
            <a:endParaRPr lang="en-US" sz="2400" b="1" dirty="0">
              <a:solidFill>
                <a:schemeClr val="tx2">
                  <a:lumMod val="75000"/>
                </a:schemeClr>
              </a:solidFill>
            </a:endParaRPr>
          </a:p>
        </p:txBody>
      </p:sp>
      <p:sp>
        <p:nvSpPr>
          <p:cNvPr id="137" name="Right Arrow 136"/>
          <p:cNvSpPr/>
          <p:nvPr/>
        </p:nvSpPr>
        <p:spPr>
          <a:xfrm rot="19346583">
            <a:off x="2306659" y="5526567"/>
            <a:ext cx="685707" cy="590585"/>
          </a:xfrm>
          <a:prstGeom prst="rightArrow">
            <a:avLst/>
          </a:prstGeom>
          <a:solidFill>
            <a:srgbClr val="FFFF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5037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Rule 3</a:t>
            </a:r>
            <a:r>
              <a:rPr lang="en-US" b="1" dirty="0" smtClean="0"/>
              <a:t>: Reinforcing CRB2</a:t>
            </a:r>
            <a:endParaRPr lang="pt-BR" dirty="0"/>
          </a:p>
        </p:txBody>
      </p:sp>
      <p:sp>
        <p:nvSpPr>
          <p:cNvPr id="3" name="Espaço Reservado para Conteúdo 2"/>
          <p:cNvSpPr>
            <a:spLocks noGrp="1"/>
          </p:cNvSpPr>
          <p:nvPr>
            <p:ph idx="1"/>
          </p:nvPr>
        </p:nvSpPr>
        <p:spPr/>
        <p:txBody>
          <a:bodyPr>
            <a:normAutofit/>
          </a:bodyPr>
          <a:lstStyle/>
          <a:p>
            <a:r>
              <a:rPr lang="en-US" dirty="0" smtClean="0"/>
              <a:t>Ensure you have the client’s attention.</a:t>
            </a:r>
          </a:p>
          <a:p>
            <a:r>
              <a:rPr lang="en-US" dirty="0" smtClean="0"/>
              <a:t>Notice and point out even the smallest improvements.</a:t>
            </a:r>
          </a:p>
          <a:p>
            <a:r>
              <a:rPr lang="en-US" dirty="0" smtClean="0"/>
              <a:t>Provide the response in the ACL model if it is authentic.</a:t>
            </a:r>
          </a:p>
          <a:p>
            <a:r>
              <a:rPr lang="en-US" dirty="0" smtClean="0"/>
              <a:t>Involve yourself personally, authentically, and vulnerably in the response.</a:t>
            </a:r>
          </a:p>
          <a:p>
            <a:endParaRPr lang="en-US" dirty="0" smtClean="0"/>
          </a:p>
        </p:txBody>
      </p:sp>
    </p:spTree>
    <p:extLst>
      <p:ext uri="{BB962C8B-B14F-4D97-AF65-F5344CB8AC3E}">
        <p14:creationId xmlns:p14="http://schemas.microsoft.com/office/powerpoint/2010/main" val="13096144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648438" y="728491"/>
            <a:ext cx="7524750" cy="2207240"/>
          </a:xfrm>
          <a:prstGeom prst="ellipse">
            <a:avLst/>
          </a:prstGeom>
          <a:solidFill>
            <a:schemeClr val="bg1"/>
          </a:solidFill>
          <a:ln w="57150" cap="flat" cmpd="sng" algn="ctr">
            <a:solidFill>
              <a:schemeClr val="bg1">
                <a:lumMod val="7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400" dirty="0" smtClean="0">
                <a:solidFill>
                  <a:srgbClr val="000000"/>
                </a:solidFill>
              </a:rPr>
              <a:t>Meditate on your partner’s case conceptualization.  Consider how your strengths and targets interact with your partner’s.</a:t>
            </a:r>
          </a:p>
        </p:txBody>
      </p:sp>
    </p:spTree>
    <p:custDataLst>
      <p:tags r:id="rId1"/>
    </p:custDataLst>
    <p:extLst>
      <p:ext uri="{BB962C8B-B14F-4D97-AF65-F5344CB8AC3E}">
        <p14:creationId xmlns:p14="http://schemas.microsoft.com/office/powerpoint/2010/main" val="1985718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r>
              <a:rPr lang="en-US" dirty="0" smtClean="0"/>
              <a:t>I am going to ask you to interact in pairs with someone you don’t know. </a:t>
            </a:r>
          </a:p>
          <a:p>
            <a:r>
              <a:rPr lang="en-US" dirty="0" smtClean="0"/>
              <a:t>I am going to ask you to be authentic and vulnerable in this interaction with awareness of how you are impacting your partner and maintaining safety for your partner.  </a:t>
            </a:r>
          </a:p>
          <a:p>
            <a:r>
              <a:rPr lang="en-US" dirty="0" smtClean="0"/>
              <a:t>Confidentiality is required and privacy must be respected. </a:t>
            </a:r>
          </a:p>
        </p:txBody>
      </p:sp>
    </p:spTree>
    <p:extLst>
      <p:ext uri="{BB962C8B-B14F-4D97-AF65-F5344CB8AC3E}">
        <p14:creationId xmlns:p14="http://schemas.microsoft.com/office/powerpoint/2010/main" val="139264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215744" y="2433872"/>
            <a:ext cx="2571750" cy="1477736"/>
          </a:xfrm>
          <a:prstGeom prst="wedgeEllipseCallout">
            <a:avLst>
              <a:gd name="adj1" fmla="val -59933"/>
              <a:gd name="adj2" fmla="val -278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question with courage</a:t>
            </a:r>
            <a:endParaRPr lang="en-US" sz="2000" dirty="0">
              <a:solidFill>
                <a:srgbClr val="5B5249">
                  <a:lumMod val="50000"/>
                </a:srgbClr>
              </a:solidFill>
            </a:endParaRPr>
          </a:p>
        </p:txBody>
      </p:sp>
      <p:sp>
        <p:nvSpPr>
          <p:cNvPr id="9" name="Oval Callout 8"/>
          <p:cNvSpPr/>
          <p:nvPr/>
        </p:nvSpPr>
        <p:spPr>
          <a:xfrm>
            <a:off x="4697041" y="2610330"/>
            <a:ext cx="2571750" cy="1477736"/>
          </a:xfrm>
          <a:prstGeom prst="wedgeEllipseCallout">
            <a:avLst>
              <a:gd name="adj1" fmla="val 53746"/>
              <a:gd name="adj2" fmla="val 236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response with love</a:t>
            </a:r>
            <a:endParaRPr lang="en-US" sz="2000" dirty="0">
              <a:solidFill>
                <a:srgbClr val="5B5249">
                  <a:lumMod val="50000"/>
                </a:srgbClr>
              </a:solidFill>
            </a:endParaRPr>
          </a:p>
        </p:txBody>
      </p:sp>
      <p:sp>
        <p:nvSpPr>
          <p:cNvPr id="8" name="Oval Callout 7"/>
          <p:cNvSpPr/>
          <p:nvPr/>
        </p:nvSpPr>
        <p:spPr>
          <a:xfrm>
            <a:off x="4697041" y="4010040"/>
            <a:ext cx="2571750" cy="1477736"/>
          </a:xfrm>
          <a:prstGeom prst="wedgeEllipseCallout">
            <a:avLst>
              <a:gd name="adj1" fmla="val 51894"/>
              <a:gd name="adj2" fmla="val -401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question with courage</a:t>
            </a:r>
            <a:endParaRPr lang="en-US" sz="2000" dirty="0">
              <a:solidFill>
                <a:srgbClr val="5B5249">
                  <a:lumMod val="50000"/>
                </a:srgbClr>
              </a:solidFill>
            </a:endParaRPr>
          </a:p>
        </p:txBody>
      </p:sp>
      <p:sp>
        <p:nvSpPr>
          <p:cNvPr id="11" name="Oval Callout 10"/>
          <p:cNvSpPr/>
          <p:nvPr/>
        </p:nvSpPr>
        <p:spPr>
          <a:xfrm>
            <a:off x="2215744" y="3951232"/>
            <a:ext cx="2571750" cy="1477736"/>
          </a:xfrm>
          <a:prstGeom prst="wedgeEllipseCallout">
            <a:avLst>
              <a:gd name="adj1" fmla="val -57340"/>
              <a:gd name="adj2" fmla="val -3630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5B5249">
                    <a:lumMod val="50000"/>
                  </a:srgbClr>
                </a:solidFill>
              </a:rPr>
              <a:t>Respond to response with love</a:t>
            </a:r>
            <a:endParaRPr lang="en-US" sz="2000" dirty="0">
              <a:solidFill>
                <a:srgbClr val="5B5249">
                  <a:lumMod val="50000"/>
                </a:srgbClr>
              </a:solidFill>
            </a:endParaRPr>
          </a:p>
        </p:txBody>
      </p:sp>
      <p:sp>
        <p:nvSpPr>
          <p:cNvPr id="3" name="Oval 2"/>
          <p:cNvSpPr/>
          <p:nvPr/>
        </p:nvSpPr>
        <p:spPr bwMode="auto">
          <a:xfrm>
            <a:off x="2192014" y="2433872"/>
            <a:ext cx="570237" cy="56263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A</a:t>
            </a:r>
          </a:p>
        </p:txBody>
      </p:sp>
      <p:sp>
        <p:nvSpPr>
          <p:cNvPr id="14" name="Oval 13"/>
          <p:cNvSpPr/>
          <p:nvPr/>
        </p:nvSpPr>
        <p:spPr bwMode="auto">
          <a:xfrm>
            <a:off x="6579115" y="2475189"/>
            <a:ext cx="570237" cy="562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B</a:t>
            </a:r>
          </a:p>
        </p:txBody>
      </p:sp>
      <p:sp>
        <p:nvSpPr>
          <p:cNvPr id="15" name="Oval 14"/>
          <p:cNvSpPr/>
          <p:nvPr/>
        </p:nvSpPr>
        <p:spPr bwMode="auto">
          <a:xfrm>
            <a:off x="6067443" y="5206461"/>
            <a:ext cx="570237" cy="56263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C</a:t>
            </a:r>
          </a:p>
        </p:txBody>
      </p:sp>
      <p:sp>
        <p:nvSpPr>
          <p:cNvPr id="16" name="Oval 15"/>
          <p:cNvSpPr/>
          <p:nvPr/>
        </p:nvSpPr>
        <p:spPr bwMode="auto">
          <a:xfrm>
            <a:off x="2585249" y="5134295"/>
            <a:ext cx="570237" cy="562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b="1" dirty="0" smtClean="0">
                <a:solidFill>
                  <a:srgbClr val="000000"/>
                </a:solidFill>
              </a:rPr>
              <a:t>D</a:t>
            </a:r>
          </a:p>
        </p:txBody>
      </p:sp>
      <p:sp>
        <p:nvSpPr>
          <p:cNvPr id="12" name="Rounded Rectangle 11"/>
          <p:cNvSpPr/>
          <p:nvPr/>
        </p:nvSpPr>
        <p:spPr bwMode="auto">
          <a:xfrm>
            <a:off x="2012345" y="240678"/>
            <a:ext cx="5550297" cy="1634490"/>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000" dirty="0" smtClean="0">
                <a:solidFill>
                  <a:srgbClr val="5B5249">
                    <a:lumMod val="50000"/>
                  </a:srgbClr>
                </a:solidFill>
                <a:ea typeface="ＭＳ Ｐゴシック" pitchFamily="34" charset="-128"/>
              </a:rPr>
              <a:t>Question:  </a:t>
            </a:r>
          </a:p>
          <a:p>
            <a:pPr algn="ctr" fontAlgn="base">
              <a:spcBef>
                <a:spcPct val="50000"/>
              </a:spcBef>
              <a:spcAft>
                <a:spcPct val="0"/>
              </a:spcAft>
            </a:pPr>
            <a:r>
              <a:rPr lang="en-US" sz="2000" dirty="0" smtClean="0">
                <a:solidFill>
                  <a:srgbClr val="5B5249">
                    <a:lumMod val="50000"/>
                  </a:srgbClr>
                </a:solidFill>
              </a:rPr>
              <a:t>What is your earliest memory of feeling unlovable or that something about you was unacceptable to yourself or others? </a:t>
            </a:r>
            <a:endParaRPr lang="en-US" sz="2000" dirty="0" smtClean="0">
              <a:solidFill>
                <a:srgbClr val="5B5249">
                  <a:lumMod val="50000"/>
                </a:srgbClr>
              </a:solidFill>
              <a:ea typeface="ＭＳ Ｐゴシック" pitchFamily="34" charset="-128"/>
            </a:endParaRPr>
          </a:p>
        </p:txBody>
      </p:sp>
    </p:spTree>
    <p:custDataLst>
      <p:tags r:id="rId1"/>
    </p:custDataLst>
    <p:extLst>
      <p:ext uri="{BB962C8B-B14F-4D97-AF65-F5344CB8AC3E}">
        <p14:creationId xmlns:p14="http://schemas.microsoft.com/office/powerpoint/2010/main" val="3431162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8" grpId="0" animBg="1"/>
      <p:bldP spid="11" grpId="0" animBg="1"/>
      <p:bldP spid="3" grpId="0" animBg="1"/>
      <p:bldP spid="14" grpId="0" animBg="1"/>
      <p:bldP spid="15" grpId="0" animBg="1"/>
      <p:bldP spid="16"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68"/>
          <a:stretch/>
        </p:blipFill>
        <p:spPr bwMode="auto">
          <a:xfrm>
            <a:off x="87656" y="1742269"/>
            <a:ext cx="2104358" cy="482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pPUzlyK5ck/TnS6W_c8XtI/AAAAAAAABe4/h30ptWpJrn8/s1600/Therapist+and+cli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67"/>
          <a:stretch/>
        </p:blipFill>
        <p:spPr bwMode="auto">
          <a:xfrm>
            <a:off x="6502845" y="2143125"/>
            <a:ext cx="2505027" cy="442401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bwMode="auto">
          <a:xfrm>
            <a:off x="2921446" y="1227686"/>
            <a:ext cx="3352799" cy="3847505"/>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2800" dirty="0" smtClean="0">
                <a:solidFill>
                  <a:srgbClr val="5B5249">
                    <a:lumMod val="50000"/>
                  </a:srgbClr>
                </a:solidFill>
                <a:ea typeface="ＭＳ Ｐゴシック" pitchFamily="34" charset="-128"/>
              </a:rPr>
              <a:t>Debrief:</a:t>
            </a:r>
          </a:p>
          <a:p>
            <a:pPr algn="ctr" fontAlgn="base">
              <a:spcBef>
                <a:spcPct val="50000"/>
              </a:spcBef>
              <a:spcAft>
                <a:spcPct val="0"/>
              </a:spcAft>
            </a:pPr>
            <a:endParaRPr lang="en-US" sz="2800" dirty="0">
              <a:solidFill>
                <a:srgbClr val="5B5249">
                  <a:lumMod val="50000"/>
                </a:srgbClr>
              </a:solidFill>
              <a:ea typeface="ＭＳ Ｐゴシック" pitchFamily="34" charset="-128"/>
            </a:endParaRPr>
          </a:p>
          <a:p>
            <a:pPr algn="ctr" fontAlgn="base">
              <a:spcBef>
                <a:spcPct val="50000"/>
              </a:spcBef>
              <a:spcAft>
                <a:spcPct val="0"/>
              </a:spcAft>
            </a:pPr>
            <a:r>
              <a:rPr lang="en-US" sz="2800" dirty="0" smtClean="0">
                <a:solidFill>
                  <a:srgbClr val="5B5249">
                    <a:lumMod val="50000"/>
                  </a:srgbClr>
                </a:solidFill>
                <a:ea typeface="ＭＳ Ｐゴシック" pitchFamily="34" charset="-128"/>
              </a:rPr>
              <a:t>Share your experience of connection</a:t>
            </a:r>
            <a:r>
              <a:rPr lang="en-US" sz="2800" dirty="0">
                <a:solidFill>
                  <a:srgbClr val="5B5249">
                    <a:lumMod val="50000"/>
                  </a:srgbClr>
                </a:solidFill>
                <a:ea typeface="ＭＳ Ｐゴシック" pitchFamily="34" charset="-128"/>
              </a:rPr>
              <a:t> </a:t>
            </a:r>
            <a:r>
              <a:rPr lang="en-US" sz="2800" dirty="0" smtClean="0">
                <a:solidFill>
                  <a:srgbClr val="5B5249">
                    <a:lumMod val="50000"/>
                  </a:srgbClr>
                </a:solidFill>
                <a:ea typeface="ＭＳ Ｐゴシック" pitchFamily="34" charset="-128"/>
              </a:rPr>
              <a:t>and  closeness with each other</a:t>
            </a:r>
          </a:p>
        </p:txBody>
      </p:sp>
    </p:spTree>
    <p:custDataLst>
      <p:tags r:id="rId1"/>
    </p:custDataLst>
    <p:extLst>
      <p:ext uri="{BB962C8B-B14F-4D97-AF65-F5344CB8AC3E}">
        <p14:creationId xmlns:p14="http://schemas.microsoft.com/office/powerpoint/2010/main" val="2082261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6257835"/>
            <a:ext cx="8248650" cy="523220"/>
          </a:xfrm>
          <a:prstGeom prst="rect">
            <a:avLst/>
          </a:prstGeom>
        </p:spPr>
        <p:txBody>
          <a:bodyPr wrap="square">
            <a:spAutoFit/>
          </a:bodyPr>
          <a:lstStyle/>
          <a:p>
            <a:pPr fontAlgn="base">
              <a:spcBef>
                <a:spcPct val="0"/>
              </a:spcBef>
              <a:spcAft>
                <a:spcPct val="0"/>
              </a:spcAft>
            </a:pPr>
            <a:r>
              <a:rPr lang="en-US" sz="1400" dirty="0">
                <a:solidFill>
                  <a:srgbClr val="5B5249"/>
                </a:solidFill>
                <a:ea typeface="ＭＳ Ｐゴシック" pitchFamily="34" charset="-128"/>
              </a:rPr>
              <a:t>Holt-</a:t>
            </a:r>
            <a:r>
              <a:rPr lang="en-US" sz="1400" dirty="0" err="1">
                <a:solidFill>
                  <a:srgbClr val="5B5249"/>
                </a:solidFill>
                <a:ea typeface="ＭＳ Ｐゴシック" pitchFamily="34" charset="-128"/>
              </a:rPr>
              <a:t>Lunstad</a:t>
            </a:r>
            <a:r>
              <a:rPr lang="en-US" sz="1400" dirty="0">
                <a:solidFill>
                  <a:srgbClr val="5B5249"/>
                </a:solidFill>
                <a:ea typeface="ＭＳ Ｐゴシック" pitchFamily="34" charset="-128"/>
              </a:rPr>
              <a:t> J, Smith TB, Layton JB (2010) Social Relationships and Mortality Risk: A Meta-analytic Review. </a:t>
            </a:r>
            <a:r>
              <a:rPr lang="en-US" sz="1400" dirty="0" err="1">
                <a:solidFill>
                  <a:srgbClr val="5B5249"/>
                </a:solidFill>
                <a:ea typeface="ＭＳ Ｐゴシック" pitchFamily="34" charset="-128"/>
              </a:rPr>
              <a:t>PLoS</a:t>
            </a:r>
            <a:r>
              <a:rPr lang="en-US" sz="1400" dirty="0">
                <a:solidFill>
                  <a:srgbClr val="5B5249"/>
                </a:solidFill>
                <a:ea typeface="ＭＳ Ｐゴシック" pitchFamily="34" charset="-128"/>
              </a:rPr>
              <a:t> Med 7(7): e1000316. doi:10.1371/journal.pmed.1000316</a:t>
            </a:r>
          </a:p>
        </p:txBody>
      </p:sp>
      <p:pic>
        <p:nvPicPr>
          <p:cNvPr id="6" name="Picture 5"/>
          <p:cNvPicPr>
            <a:picLocks noChangeAspect="1"/>
          </p:cNvPicPr>
          <p:nvPr/>
        </p:nvPicPr>
        <p:blipFill>
          <a:blip r:embed="rId4"/>
          <a:stretch>
            <a:fillRect/>
          </a:stretch>
        </p:blipFill>
        <p:spPr>
          <a:xfrm>
            <a:off x="381000" y="2667000"/>
            <a:ext cx="3660272" cy="2779544"/>
          </a:xfrm>
          <a:prstGeom prst="rect">
            <a:avLst/>
          </a:prstGeom>
        </p:spPr>
      </p:pic>
      <p:pic>
        <p:nvPicPr>
          <p:cNvPr id="8" name="Picture 7"/>
          <p:cNvPicPr>
            <a:picLocks noChangeAspect="1"/>
          </p:cNvPicPr>
          <p:nvPr/>
        </p:nvPicPr>
        <p:blipFill>
          <a:blip r:embed="rId5"/>
          <a:stretch>
            <a:fillRect/>
          </a:stretch>
        </p:blipFill>
        <p:spPr>
          <a:xfrm>
            <a:off x="5029200" y="2667000"/>
            <a:ext cx="3665682" cy="2779544"/>
          </a:xfrm>
          <a:prstGeom prst="rect">
            <a:avLst/>
          </a:prstGeom>
        </p:spPr>
      </p:pic>
      <p:sp>
        <p:nvSpPr>
          <p:cNvPr id="10" name="TextBox 9"/>
          <p:cNvSpPr txBox="1"/>
          <p:nvPr/>
        </p:nvSpPr>
        <p:spPr>
          <a:xfrm>
            <a:off x="4191000" y="3657600"/>
            <a:ext cx="762000" cy="1200329"/>
          </a:xfrm>
          <a:prstGeom prst="rect">
            <a:avLst/>
          </a:prstGeom>
          <a:noFill/>
        </p:spPr>
        <p:txBody>
          <a:bodyPr wrap="square" rtlCol="0">
            <a:spAutoFit/>
          </a:bodyPr>
          <a:lstStyle/>
          <a:p>
            <a:r>
              <a:rPr lang="en-US" sz="7200" dirty="0" smtClean="0">
                <a:solidFill>
                  <a:prstClr val="black"/>
                </a:solidFill>
              </a:rPr>
              <a:t>=</a:t>
            </a:r>
            <a:endParaRPr lang="en-US" sz="7200" dirty="0">
              <a:solidFill>
                <a:prstClr val="black"/>
              </a:solidFill>
            </a:endParaRPr>
          </a:p>
        </p:txBody>
      </p:sp>
      <p:sp>
        <p:nvSpPr>
          <p:cNvPr id="11" name="TextBox 10"/>
          <p:cNvSpPr txBox="1"/>
          <p:nvPr/>
        </p:nvSpPr>
        <p:spPr>
          <a:xfrm>
            <a:off x="114300" y="762000"/>
            <a:ext cx="8763000" cy="1323439"/>
          </a:xfrm>
          <a:prstGeom prst="rect">
            <a:avLst/>
          </a:prstGeom>
          <a:solidFill>
            <a:srgbClr val="FFFF99"/>
          </a:solidFill>
        </p:spPr>
        <p:txBody>
          <a:bodyPr wrap="square" rtlCol="0">
            <a:spAutoFit/>
          </a:bodyPr>
          <a:lstStyle/>
          <a:p>
            <a:pPr algn="ctr" fontAlgn="base">
              <a:spcBef>
                <a:spcPct val="0"/>
              </a:spcBef>
              <a:spcAft>
                <a:spcPct val="0"/>
              </a:spcAft>
            </a:pPr>
            <a:r>
              <a:rPr lang="en-US" sz="4000" dirty="0" smtClean="0">
                <a:solidFill>
                  <a:srgbClr val="5B5249"/>
                </a:solidFill>
                <a:ea typeface="ＭＳ Ｐゴシック" pitchFamily="34" charset="-128"/>
              </a:rPr>
              <a:t>Loneliness/lack of social connection equivalent to smoking 15 cigarettes a day</a:t>
            </a:r>
            <a:endParaRPr lang="en-US" sz="4000" dirty="0">
              <a:solidFill>
                <a:srgbClr val="5B5249"/>
              </a:solidFill>
              <a:ea typeface="ＭＳ Ｐゴシック" pitchFamily="34" charset="-128"/>
            </a:endParaRPr>
          </a:p>
        </p:txBody>
      </p:sp>
    </p:spTree>
    <p:custDataLst>
      <p:tags r:id="rId1"/>
    </p:custDataLst>
    <p:extLst>
      <p:ext uri="{BB962C8B-B14F-4D97-AF65-F5344CB8AC3E}">
        <p14:creationId xmlns:p14="http://schemas.microsoft.com/office/powerpoint/2010/main" val="199460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Awareness, Courage, and Love Model of Social Connection</a:t>
            </a:r>
            <a:endParaRPr lang="en-US" dirty="0"/>
          </a:p>
        </p:txBody>
      </p:sp>
      <p:grpSp>
        <p:nvGrpSpPr>
          <p:cNvPr id="11" name="Group 10"/>
          <p:cNvGrpSpPr/>
          <p:nvPr/>
        </p:nvGrpSpPr>
        <p:grpSpPr>
          <a:xfrm>
            <a:off x="1202872" y="1480005"/>
            <a:ext cx="6487885" cy="5056867"/>
            <a:chOff x="3518154" y="1032208"/>
            <a:chExt cx="4732020" cy="4824524"/>
          </a:xfrm>
        </p:grpSpPr>
        <p:sp>
          <p:nvSpPr>
            <p:cNvPr id="12" name="Rectangle 11"/>
            <p:cNvSpPr/>
            <p:nvPr/>
          </p:nvSpPr>
          <p:spPr>
            <a:xfrm>
              <a:off x="3518154" y="1032208"/>
              <a:ext cx="4732020" cy="4824524"/>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ea typeface="ＭＳ Ｐゴシック" pitchFamily="34" charset="-128"/>
              </a:endParaRPr>
            </a:p>
          </p:txBody>
        </p:sp>
        <p:graphicFrame>
          <p:nvGraphicFramePr>
            <p:cNvPr id="13" name="Diagram 12"/>
            <p:cNvGraphicFramePr/>
            <p:nvPr>
              <p:extLst/>
            </p:nvPr>
          </p:nvGraphicFramePr>
          <p:xfrm>
            <a:off x="3848029" y="1584004"/>
            <a:ext cx="4079816" cy="2975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Down Arrow 13"/>
            <p:cNvSpPr/>
            <p:nvPr/>
          </p:nvSpPr>
          <p:spPr>
            <a:xfrm>
              <a:off x="5293068" y="4391209"/>
              <a:ext cx="1152525" cy="70485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ea typeface="ＭＳ Ｐゴシック" pitchFamily="34" charset="-128"/>
              </a:endParaRPr>
            </a:p>
          </p:txBody>
        </p:sp>
        <p:sp>
          <p:nvSpPr>
            <p:cNvPr id="15" name="TextBox 14"/>
            <p:cNvSpPr txBox="1"/>
            <p:nvPr/>
          </p:nvSpPr>
          <p:spPr>
            <a:xfrm>
              <a:off x="4354398" y="5140279"/>
              <a:ext cx="3024377" cy="675361"/>
            </a:xfrm>
            <a:prstGeom prst="rect">
              <a:avLst/>
            </a:prstGeom>
            <a:solidFill>
              <a:srgbClr val="ED43D9"/>
            </a:solidFill>
          </p:spPr>
          <p:txBody>
            <a:bodyPr wrap="square" rtlCol="0">
              <a:spAutoFit/>
            </a:bodyPr>
            <a:lstStyle/>
            <a:p>
              <a:pPr algn="ctr">
                <a:defRPr/>
              </a:pPr>
              <a:r>
                <a:rPr lang="en-US" sz="2000" kern="0" dirty="0" smtClean="0">
                  <a:solidFill>
                    <a:prstClr val="white"/>
                  </a:solidFill>
                  <a:ea typeface="ＭＳ Ｐゴシック" pitchFamily="34" charset="-128"/>
                </a:rPr>
                <a:t>Improve intimate relations and social connectedness</a:t>
              </a:r>
            </a:p>
          </p:txBody>
        </p:sp>
        <p:sp>
          <p:nvSpPr>
            <p:cNvPr id="16" name="Rectangle 15"/>
            <p:cNvSpPr/>
            <p:nvPr/>
          </p:nvSpPr>
          <p:spPr>
            <a:xfrm>
              <a:off x="3753761" y="1121353"/>
              <a:ext cx="4225651" cy="418431"/>
            </a:xfrm>
            <a:prstGeom prst="rect">
              <a:avLst/>
            </a:prstGeom>
            <a:noFill/>
          </p:spPr>
          <p:txBody>
            <a:bodyPr wrap="square" lIns="68580" tIns="34290" rIns="68580" bIns="34290">
              <a:spAutoFit/>
            </a:bodyPr>
            <a:lstStyle/>
            <a:p>
              <a:pPr algn="ctr">
                <a:defRPr/>
              </a:pPr>
              <a:r>
                <a:rPr lang="en-US" sz="2400" kern="0" dirty="0" smtClean="0">
                  <a:ln w="0"/>
                  <a:solidFill>
                    <a:srgbClr val="1F497D">
                      <a:lumMod val="75000"/>
                    </a:srgbClr>
                  </a:solidFill>
                  <a:effectLst>
                    <a:outerShdw blurRad="38100" dist="25400" dir="5400000" algn="ctr" rotWithShape="0">
                      <a:srgbClr val="6E747A">
                        <a:alpha val="43000"/>
                      </a:srgbClr>
                    </a:outerShdw>
                  </a:effectLst>
                  <a:ea typeface="ＭＳ Ｐゴシック" pitchFamily="34" charset="-128"/>
                </a:rPr>
                <a:t>Center for the Science of Social Connection</a:t>
              </a:r>
            </a:p>
          </p:txBody>
        </p:sp>
      </p:grpSp>
    </p:spTree>
    <p:extLst>
      <p:ext uri="{BB962C8B-B14F-4D97-AF65-F5344CB8AC3E}">
        <p14:creationId xmlns:p14="http://schemas.microsoft.com/office/powerpoint/2010/main" val="3024648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Different kinds of social connections</a:t>
            </a:r>
            <a:endParaRPr lang="pt-BR" dirty="0"/>
          </a:p>
        </p:txBody>
      </p:sp>
      <p:sp>
        <p:nvSpPr>
          <p:cNvPr id="12" name="Elipse 11"/>
          <p:cNvSpPr/>
          <p:nvPr/>
        </p:nvSpPr>
        <p:spPr>
          <a:xfrm>
            <a:off x="2778678" y="2054726"/>
            <a:ext cx="3662846" cy="2559043"/>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i="1" dirty="0" smtClean="0">
                <a:solidFill>
                  <a:prstClr val="white"/>
                </a:solidFill>
              </a:rPr>
              <a:t>Intimate relationships</a:t>
            </a:r>
            <a:endParaRPr lang="en-US" b="1" i="1" dirty="0">
              <a:solidFill>
                <a:prstClr val="white"/>
              </a:solidFill>
            </a:endParaRPr>
          </a:p>
          <a:p>
            <a:pPr algn="ctr">
              <a:defRPr/>
            </a:pPr>
            <a:endParaRPr lang="en-US" dirty="0">
              <a:solidFill>
                <a:prstClr val="white"/>
              </a:solidFill>
            </a:endParaRPr>
          </a:p>
          <a:p>
            <a:pPr algn="ctr">
              <a:defRPr/>
            </a:pPr>
            <a:r>
              <a:rPr lang="en-US" dirty="0" smtClean="0">
                <a:solidFill>
                  <a:prstClr val="white"/>
                </a:solidFill>
              </a:rPr>
              <a:t>At </a:t>
            </a:r>
            <a:r>
              <a:rPr lang="en-US" dirty="0">
                <a:solidFill>
                  <a:prstClr val="white"/>
                </a:solidFill>
              </a:rPr>
              <a:t>least one intimate, confidential trusting relationship </a:t>
            </a:r>
            <a:endParaRPr lang="en-US" dirty="0" smtClean="0">
              <a:solidFill>
                <a:prstClr val="white"/>
              </a:solidFill>
            </a:endParaRPr>
          </a:p>
          <a:p>
            <a:pPr algn="ctr">
              <a:defRPr/>
            </a:pPr>
            <a:r>
              <a:rPr lang="en-US" dirty="0" smtClean="0">
                <a:solidFill>
                  <a:prstClr val="white"/>
                </a:solidFill>
              </a:rPr>
              <a:t>(</a:t>
            </a:r>
            <a:r>
              <a:rPr lang="en-US" dirty="0">
                <a:solidFill>
                  <a:prstClr val="white"/>
                </a:solidFill>
              </a:rPr>
              <a:t>not including a </a:t>
            </a:r>
            <a:endParaRPr lang="en-US" dirty="0" smtClean="0">
              <a:solidFill>
                <a:prstClr val="white"/>
              </a:solidFill>
            </a:endParaRPr>
          </a:p>
          <a:p>
            <a:pPr algn="ctr">
              <a:defRPr/>
            </a:pPr>
            <a:r>
              <a:rPr lang="en-US" dirty="0" smtClean="0">
                <a:solidFill>
                  <a:prstClr val="white"/>
                </a:solidFill>
              </a:rPr>
              <a:t>therapist)</a:t>
            </a:r>
            <a:endParaRPr lang="en-US" dirty="0">
              <a:solidFill>
                <a:prstClr val="white"/>
              </a:solidFill>
            </a:endParaRPr>
          </a:p>
        </p:txBody>
      </p:sp>
      <p:sp>
        <p:nvSpPr>
          <p:cNvPr id="10" name="Elipse 9"/>
          <p:cNvSpPr/>
          <p:nvPr/>
        </p:nvSpPr>
        <p:spPr>
          <a:xfrm>
            <a:off x="5141643" y="3507307"/>
            <a:ext cx="3662845" cy="2559043"/>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i="1" dirty="0">
                <a:solidFill>
                  <a:prstClr val="white"/>
                </a:solidFill>
              </a:rPr>
              <a:t>Participation in social </a:t>
            </a:r>
            <a:r>
              <a:rPr lang="en-US" b="1" i="1" dirty="0" smtClean="0">
                <a:solidFill>
                  <a:prstClr val="white"/>
                </a:solidFill>
              </a:rPr>
              <a:t>networks</a:t>
            </a:r>
          </a:p>
          <a:p>
            <a:pPr algn="ctr">
              <a:defRPr/>
            </a:pPr>
            <a:endParaRPr lang="pt-BR" b="1" i="1" dirty="0">
              <a:solidFill>
                <a:prstClr val="white"/>
              </a:solidFill>
            </a:endParaRPr>
          </a:p>
          <a:p>
            <a:pPr algn="ctr">
              <a:defRPr/>
            </a:pPr>
            <a:r>
              <a:rPr lang="en-US" dirty="0">
                <a:solidFill>
                  <a:prstClr val="white"/>
                </a:solidFill>
              </a:rPr>
              <a:t>Being a part of a community, or different </a:t>
            </a:r>
            <a:r>
              <a:rPr lang="en-US" dirty="0" smtClean="0">
                <a:solidFill>
                  <a:prstClr val="white"/>
                </a:solidFill>
              </a:rPr>
              <a:t>communities</a:t>
            </a:r>
            <a:endParaRPr lang="pt-BR" dirty="0">
              <a:solidFill>
                <a:prstClr val="white"/>
              </a:solidFill>
            </a:endParaRPr>
          </a:p>
        </p:txBody>
      </p:sp>
      <p:sp>
        <p:nvSpPr>
          <p:cNvPr id="13" name="Elipse 12"/>
          <p:cNvSpPr/>
          <p:nvPr/>
        </p:nvSpPr>
        <p:spPr>
          <a:xfrm>
            <a:off x="415712" y="3507307"/>
            <a:ext cx="3662846" cy="2559043"/>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i="1" dirty="0" smtClean="0">
                <a:solidFill>
                  <a:prstClr val="white"/>
                </a:solidFill>
              </a:rPr>
              <a:t>Perceived </a:t>
            </a:r>
            <a:r>
              <a:rPr lang="en-US" b="1" i="1" dirty="0">
                <a:solidFill>
                  <a:prstClr val="white"/>
                </a:solidFill>
              </a:rPr>
              <a:t>social </a:t>
            </a:r>
            <a:r>
              <a:rPr lang="en-US" b="1" i="1" dirty="0" smtClean="0">
                <a:solidFill>
                  <a:prstClr val="white"/>
                </a:solidFill>
              </a:rPr>
              <a:t>support </a:t>
            </a:r>
          </a:p>
          <a:p>
            <a:pPr algn="ctr">
              <a:defRPr/>
            </a:pPr>
            <a:endParaRPr lang="en-US" b="1" i="1" dirty="0" smtClean="0">
              <a:solidFill>
                <a:prstClr val="white"/>
              </a:solidFill>
            </a:endParaRPr>
          </a:p>
          <a:p>
            <a:pPr algn="ctr">
              <a:defRPr/>
            </a:pPr>
            <a:r>
              <a:rPr lang="en-US" dirty="0" smtClean="0">
                <a:solidFill>
                  <a:prstClr val="white"/>
                </a:solidFill>
              </a:rPr>
              <a:t>Supportive </a:t>
            </a:r>
            <a:r>
              <a:rPr lang="en-US" dirty="0">
                <a:solidFill>
                  <a:prstClr val="white"/>
                </a:solidFill>
              </a:rPr>
              <a:t>people, </a:t>
            </a:r>
            <a:r>
              <a:rPr lang="en-US" dirty="0" smtClean="0">
                <a:solidFill>
                  <a:prstClr val="white"/>
                </a:solidFill>
              </a:rPr>
              <a:t>e.g., friends who help </a:t>
            </a:r>
            <a:r>
              <a:rPr lang="en-US" dirty="0">
                <a:solidFill>
                  <a:prstClr val="white"/>
                </a:solidFill>
              </a:rPr>
              <a:t>when we are sick or in financial trouble, or when we are just feeling sad and </a:t>
            </a:r>
            <a:r>
              <a:rPr lang="en-US" dirty="0" smtClean="0">
                <a:solidFill>
                  <a:prstClr val="white"/>
                </a:solidFill>
              </a:rPr>
              <a:t>lonely</a:t>
            </a:r>
            <a:endParaRPr lang="pt-BR" dirty="0">
              <a:solidFill>
                <a:prstClr val="white"/>
              </a:solidFill>
            </a:endParaRPr>
          </a:p>
        </p:txBody>
      </p:sp>
    </p:spTree>
    <p:extLst>
      <p:ext uri="{BB962C8B-B14F-4D97-AF65-F5344CB8AC3E}">
        <p14:creationId xmlns:p14="http://schemas.microsoft.com/office/powerpoint/2010/main" val="26648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p:cNvCxnSpPr/>
          <p:nvPr/>
        </p:nvCxnSpPr>
        <p:spPr>
          <a:xfrm>
            <a:off x="1444109"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451804" y="142134"/>
            <a:ext cx="4751411" cy="933901"/>
            <a:chOff x="231892" y="-2487454"/>
            <a:chExt cx="5318303" cy="1099112"/>
          </a:xfrm>
          <a:solidFill>
            <a:schemeClr val="bg1"/>
          </a:solidFill>
        </p:grpSpPr>
        <p:sp>
          <p:nvSpPr>
            <p:cNvPr id="4" name="Oval 3"/>
            <p:cNvSpPr/>
            <p:nvPr/>
          </p:nvSpPr>
          <p:spPr>
            <a:xfrm>
              <a:off x="2844940" y="-2487454"/>
              <a:ext cx="2628298" cy="1097404"/>
            </a:xfrm>
            <a:prstGeom prst="ellipse">
              <a:avLst/>
            </a:prstGeom>
            <a:grp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335157" y="-2412003"/>
              <a:ext cx="2350284" cy="9805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231892" y="-2485746"/>
              <a:ext cx="2668922" cy="1097404"/>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3199911" y="-2435368"/>
              <a:ext cx="2350284" cy="9805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 name="Rectangle 5"/>
            <p:cNvSpPr/>
            <p:nvPr/>
          </p:nvSpPr>
          <p:spPr>
            <a:xfrm>
              <a:off x="2339385" y="-2117944"/>
              <a:ext cx="1114408" cy="338554"/>
            </a:xfrm>
            <a:prstGeom prst="rect">
              <a:avLst/>
            </a:prstGeom>
            <a:grp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grpSp>
      <p:sp>
        <p:nvSpPr>
          <p:cNvPr id="49" name="Rounded Rectangle 48"/>
          <p:cNvSpPr/>
          <p:nvPr/>
        </p:nvSpPr>
        <p:spPr>
          <a:xfrm>
            <a:off x="1809192"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651662"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809192"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195506"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414534"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724265"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252428"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094897"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272484"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638743"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857771"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167501"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Oval 28"/>
          <p:cNvSpPr/>
          <p:nvPr/>
        </p:nvSpPr>
        <p:spPr>
          <a:xfrm>
            <a:off x="1866051"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337653"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150120"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830010"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sp>
        <p:nvSpPr>
          <p:cNvPr id="40" name="Oval 39"/>
          <p:cNvSpPr/>
          <p:nvPr/>
        </p:nvSpPr>
        <p:spPr>
          <a:xfrm>
            <a:off x="1910189"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417453"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150120"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834406"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sp>
        <p:nvSpPr>
          <p:cNvPr id="65" name="Oval 64"/>
          <p:cNvSpPr/>
          <p:nvPr/>
        </p:nvSpPr>
        <p:spPr>
          <a:xfrm>
            <a:off x="4429150"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1985913"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095058" y="1297494"/>
            <a:ext cx="1345600" cy="832199"/>
          </a:xfrm>
          <a:prstGeom prst="leftRightArrow">
            <a:avLst/>
          </a:prstGeom>
          <a:gradFill flip="none" rotWithShape="1">
            <a:gsLst>
              <a:gs pos="0">
                <a:schemeClr val="accent6">
                  <a:lumMod val="40000"/>
                  <a:lumOff val="60000"/>
                </a:schemeClr>
              </a:gs>
              <a:gs pos="28000">
                <a:schemeClr val="accent6">
                  <a:lumMod val="40000"/>
                  <a:lumOff val="60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84" name="Group 83"/>
          <p:cNvGrpSpPr/>
          <p:nvPr/>
        </p:nvGrpSpPr>
        <p:grpSpPr>
          <a:xfrm>
            <a:off x="1334603" y="6069965"/>
            <a:ext cx="4761164" cy="690024"/>
            <a:chOff x="962010" y="7468321"/>
            <a:chExt cx="5786334" cy="782386"/>
          </a:xfrm>
        </p:grpSpPr>
        <p:sp>
          <p:nvSpPr>
            <p:cNvPr id="85" name="Oval 84"/>
            <p:cNvSpPr/>
            <p:nvPr/>
          </p:nvSpPr>
          <p:spPr>
            <a:xfrm>
              <a:off x="962010" y="7468321"/>
              <a:ext cx="5786334" cy="6502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6" name="TextBox 85"/>
            <p:cNvSpPr txBox="1"/>
            <p:nvPr/>
          </p:nvSpPr>
          <p:spPr>
            <a:xfrm>
              <a:off x="3235713" y="7587657"/>
              <a:ext cx="2825838" cy="663050"/>
            </a:xfrm>
            <a:prstGeom prst="rect">
              <a:avLst/>
            </a:prstGeom>
            <a:noFill/>
          </p:spPr>
          <p:txBody>
            <a:bodyPr wrap="square" rtlCol="0">
              <a:spAutoFit/>
            </a:bodyPr>
            <a:lstStyle/>
            <a:p>
              <a:r>
                <a:rPr lang="en-US" sz="1600" i="1" dirty="0">
                  <a:solidFill>
                    <a:prstClr val="black"/>
                  </a:solidFill>
                </a:rPr>
                <a:t>Self-care</a:t>
              </a:r>
            </a:p>
            <a:p>
              <a:endParaRPr lang="en-US" sz="1600" i="1" dirty="0">
                <a:solidFill>
                  <a:prstClr val="black"/>
                </a:solidFill>
              </a:endParaRPr>
            </a:p>
          </p:txBody>
        </p:sp>
      </p:grpSp>
      <p:grpSp>
        <p:nvGrpSpPr>
          <p:cNvPr id="77" name="Group 76"/>
          <p:cNvGrpSpPr/>
          <p:nvPr/>
        </p:nvGrpSpPr>
        <p:grpSpPr>
          <a:xfrm>
            <a:off x="3268258"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88" name="Group 87"/>
          <p:cNvGrpSpPr/>
          <p:nvPr/>
        </p:nvGrpSpPr>
        <p:grpSpPr>
          <a:xfrm>
            <a:off x="3242537"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cxnSp>
        <p:nvCxnSpPr>
          <p:cNvPr id="112" name="Straight Connector 111"/>
          <p:cNvCxnSpPr/>
          <p:nvPr/>
        </p:nvCxnSpPr>
        <p:spPr>
          <a:xfrm>
            <a:off x="4157266"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301093" y="5208810"/>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814701"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3937755"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3950781"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6274123"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163788"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141699"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798387"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798387"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125598"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840762"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Oval 40"/>
          <p:cNvSpPr/>
          <p:nvPr/>
        </p:nvSpPr>
        <p:spPr>
          <a:xfrm>
            <a:off x="1924257"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397378"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618016"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860013"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031248"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027785"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517244"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87" name="Arc 86"/>
          <p:cNvSpPr/>
          <p:nvPr/>
        </p:nvSpPr>
        <p:spPr>
          <a:xfrm rot="10800000">
            <a:off x="26139"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107374"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214238"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87" idx="2"/>
          </p:cNvCxnSpPr>
          <p:nvPr/>
        </p:nvCxnSpPr>
        <p:spPr>
          <a:xfrm>
            <a:off x="16675"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119057"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52349"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432727" y="27238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432727" y="23157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0800000">
            <a:off x="1366990"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Arc 105"/>
          <p:cNvSpPr/>
          <p:nvPr/>
        </p:nvSpPr>
        <p:spPr>
          <a:xfrm>
            <a:off x="801480"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08" name="Straight Connector 107"/>
          <p:cNvCxnSpPr/>
          <p:nvPr/>
        </p:nvCxnSpPr>
        <p:spPr>
          <a:xfrm>
            <a:off x="1443954"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06667"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09587" y="3878814"/>
            <a:ext cx="439752"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0800000" flipH="1">
            <a:off x="1432572"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432572"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436850"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538390"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169591"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0800000">
            <a:off x="1375677" y="3417681"/>
            <a:ext cx="118119" cy="438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7" name="TextBox 146"/>
          <p:cNvSpPr txBox="1"/>
          <p:nvPr/>
        </p:nvSpPr>
        <p:spPr>
          <a:xfrm>
            <a:off x="256380" y="3424827"/>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336926" y="2511943"/>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sp>
        <p:nvSpPr>
          <p:cNvPr id="115" name="Elipse 114"/>
          <p:cNvSpPr/>
          <p:nvPr/>
        </p:nvSpPr>
        <p:spPr>
          <a:xfrm>
            <a:off x="5678376" y="203604"/>
            <a:ext cx="3662846" cy="2559043"/>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i="1" dirty="0" smtClean="0">
                <a:solidFill>
                  <a:prstClr val="white"/>
                </a:solidFill>
              </a:rPr>
              <a:t>Intimate relationships</a:t>
            </a:r>
            <a:endParaRPr lang="en-US" b="1" i="1" dirty="0">
              <a:solidFill>
                <a:prstClr val="white"/>
              </a:solidFill>
            </a:endParaRPr>
          </a:p>
          <a:p>
            <a:pPr algn="ctr">
              <a:defRPr/>
            </a:pPr>
            <a:endParaRPr lang="en-US" dirty="0">
              <a:solidFill>
                <a:prstClr val="white"/>
              </a:solidFill>
            </a:endParaRPr>
          </a:p>
          <a:p>
            <a:pPr algn="ctr">
              <a:defRPr/>
            </a:pPr>
            <a:r>
              <a:rPr lang="en-US" dirty="0" smtClean="0">
                <a:solidFill>
                  <a:prstClr val="white"/>
                </a:solidFill>
              </a:rPr>
              <a:t>At </a:t>
            </a:r>
            <a:r>
              <a:rPr lang="en-US" dirty="0">
                <a:solidFill>
                  <a:prstClr val="white"/>
                </a:solidFill>
              </a:rPr>
              <a:t>least one intimate, confidential trusting relationship </a:t>
            </a:r>
            <a:endParaRPr lang="en-US" dirty="0" smtClean="0">
              <a:solidFill>
                <a:prstClr val="white"/>
              </a:solidFill>
            </a:endParaRPr>
          </a:p>
          <a:p>
            <a:pPr algn="ctr">
              <a:defRPr/>
            </a:pPr>
            <a:r>
              <a:rPr lang="en-US" dirty="0" smtClean="0">
                <a:solidFill>
                  <a:prstClr val="white"/>
                </a:solidFill>
              </a:rPr>
              <a:t>(</a:t>
            </a:r>
            <a:r>
              <a:rPr lang="en-US" dirty="0">
                <a:solidFill>
                  <a:prstClr val="white"/>
                </a:solidFill>
              </a:rPr>
              <a:t>not including a </a:t>
            </a:r>
            <a:endParaRPr lang="en-US" dirty="0" smtClean="0">
              <a:solidFill>
                <a:prstClr val="white"/>
              </a:solidFill>
            </a:endParaRPr>
          </a:p>
          <a:p>
            <a:pPr algn="ctr">
              <a:defRPr/>
            </a:pPr>
            <a:r>
              <a:rPr lang="en-US" dirty="0" smtClean="0">
                <a:solidFill>
                  <a:prstClr val="white"/>
                </a:solidFill>
              </a:rPr>
              <a:t>therapist)</a:t>
            </a:r>
            <a:endParaRPr lang="en-US" dirty="0">
              <a:solidFill>
                <a:prstClr val="white"/>
              </a:solidFill>
            </a:endParaRPr>
          </a:p>
        </p:txBody>
      </p:sp>
      <p:sp>
        <p:nvSpPr>
          <p:cNvPr id="129" name="Seta para a esquerda 128"/>
          <p:cNvSpPr/>
          <p:nvPr/>
        </p:nvSpPr>
        <p:spPr>
          <a:xfrm>
            <a:off x="6621152" y="3719642"/>
            <a:ext cx="1109133" cy="583740"/>
          </a:xfrm>
          <a:prstGeom prst="leftArrow">
            <a:avLst/>
          </a:prstGeom>
          <a:solidFill>
            <a:schemeClr val="accent2">
              <a:lumMod val="75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solidFill>
                <a:prstClr val="black"/>
              </a:solidFill>
            </a:endParaRPr>
          </a:p>
        </p:txBody>
      </p:sp>
      <p:grpSp>
        <p:nvGrpSpPr>
          <p:cNvPr id="123" name="Group 122"/>
          <p:cNvGrpSpPr/>
          <p:nvPr/>
        </p:nvGrpSpPr>
        <p:grpSpPr>
          <a:xfrm>
            <a:off x="1829329" y="5044676"/>
            <a:ext cx="3676445" cy="678027"/>
            <a:chOff x="1829329" y="5044676"/>
            <a:chExt cx="3676445" cy="678027"/>
          </a:xfrm>
        </p:grpSpPr>
        <p:grpSp>
          <p:nvGrpSpPr>
            <p:cNvPr id="124" name="Group 123"/>
            <p:cNvGrpSpPr/>
            <p:nvPr/>
          </p:nvGrpSpPr>
          <p:grpSpPr>
            <a:xfrm>
              <a:off x="1829329" y="5048535"/>
              <a:ext cx="2116206" cy="674168"/>
              <a:chOff x="1829329" y="5048535"/>
              <a:chExt cx="2116206" cy="674168"/>
            </a:xfrm>
          </p:grpSpPr>
          <p:sp>
            <p:nvSpPr>
              <p:cNvPr id="130" name="Oval 129"/>
              <p:cNvSpPr/>
              <p:nvPr/>
            </p:nvSpPr>
            <p:spPr>
              <a:xfrm>
                <a:off x="1829329" y="5048535"/>
                <a:ext cx="2116206" cy="674168"/>
              </a:xfrm>
              <a:prstGeom prst="ellipse">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lang="en-US" sz="1400" kern="0" smtClean="0">
                  <a:solidFill>
                    <a:prstClr val="white"/>
                  </a:solidFill>
                </a:endParaRPr>
              </a:p>
            </p:txBody>
          </p:sp>
          <p:sp>
            <p:nvSpPr>
              <p:cNvPr id="131" name="TextBox 130"/>
              <p:cNvSpPr txBox="1"/>
              <p:nvPr/>
            </p:nvSpPr>
            <p:spPr>
              <a:xfrm>
                <a:off x="2197661" y="5231730"/>
                <a:ext cx="1492937" cy="307777"/>
              </a:xfrm>
              <a:prstGeom prst="rect">
                <a:avLst/>
              </a:prstGeom>
              <a:noFill/>
            </p:spPr>
            <p:txBody>
              <a:bodyPr wrap="square" rtlCol="0">
                <a:spAutoFit/>
              </a:bodyPr>
              <a:lstStyle/>
              <a:p>
                <a:pPr algn="ctr">
                  <a:defRPr/>
                </a:pPr>
                <a:r>
                  <a:rPr lang="en-US" sz="1400" i="1" kern="0" dirty="0" smtClean="0">
                    <a:solidFill>
                      <a:prstClr val="black"/>
                    </a:solidFill>
                  </a:rPr>
                  <a:t>Connecting</a:t>
                </a:r>
              </a:p>
            </p:txBody>
          </p:sp>
        </p:grpSp>
        <p:sp>
          <p:nvSpPr>
            <p:cNvPr id="127" name="Oval 126"/>
            <p:cNvSpPr/>
            <p:nvPr/>
          </p:nvSpPr>
          <p:spPr>
            <a:xfrm>
              <a:off x="4992491" y="5044676"/>
              <a:ext cx="513283" cy="641782"/>
            </a:xfrm>
            <a:prstGeom prst="ellipse">
              <a:avLst/>
            </a:prstGeom>
            <a:solidFill>
              <a:srgbClr val="A5A5A5">
                <a:lumMod val="20000"/>
                <a:lumOff val="8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kern="0" dirty="0" smtClean="0">
                  <a:solidFill>
                    <a:srgbClr val="44546A"/>
                  </a:solidFill>
                </a:rPr>
                <a:t>4</a:t>
              </a:r>
            </a:p>
          </p:txBody>
        </p:sp>
      </p:grpSp>
      <p:sp>
        <p:nvSpPr>
          <p:cNvPr id="128" name="Elipse 127"/>
          <p:cNvSpPr/>
          <p:nvPr/>
        </p:nvSpPr>
        <p:spPr>
          <a:xfrm>
            <a:off x="1108556" y="1953060"/>
            <a:ext cx="5305470" cy="4116905"/>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6510196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p:cNvCxnSpPr/>
          <p:nvPr/>
        </p:nvCxnSpPr>
        <p:spPr>
          <a:xfrm>
            <a:off x="1444109"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451804" y="142134"/>
            <a:ext cx="4751411" cy="933901"/>
            <a:chOff x="231892" y="-2487454"/>
            <a:chExt cx="5318303" cy="1099112"/>
          </a:xfrm>
          <a:solidFill>
            <a:schemeClr val="bg1"/>
          </a:solidFill>
        </p:grpSpPr>
        <p:sp>
          <p:nvSpPr>
            <p:cNvPr id="4" name="Oval 3"/>
            <p:cNvSpPr/>
            <p:nvPr/>
          </p:nvSpPr>
          <p:spPr>
            <a:xfrm>
              <a:off x="2844940" y="-2487454"/>
              <a:ext cx="2628298" cy="1097404"/>
            </a:xfrm>
            <a:prstGeom prst="ellipse">
              <a:avLst/>
            </a:prstGeom>
            <a:grp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335157" y="-2412003"/>
              <a:ext cx="2350284" cy="9805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231892" y="-2485746"/>
              <a:ext cx="2668922" cy="1097404"/>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3199911" y="-2435368"/>
              <a:ext cx="2350284" cy="9805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 name="Rectangle 5"/>
            <p:cNvSpPr/>
            <p:nvPr/>
          </p:nvSpPr>
          <p:spPr>
            <a:xfrm>
              <a:off x="2339385" y="-2117944"/>
              <a:ext cx="1114408" cy="338554"/>
            </a:xfrm>
            <a:prstGeom prst="rect">
              <a:avLst/>
            </a:prstGeom>
            <a:grp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grpSp>
      <p:sp>
        <p:nvSpPr>
          <p:cNvPr id="49" name="Rounded Rectangle 48"/>
          <p:cNvSpPr/>
          <p:nvPr/>
        </p:nvSpPr>
        <p:spPr>
          <a:xfrm>
            <a:off x="1809192"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651662"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809192"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195506"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414534"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724265"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252428"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094897"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272484"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638743"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857771"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167501"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Oval 28"/>
          <p:cNvSpPr/>
          <p:nvPr/>
        </p:nvSpPr>
        <p:spPr>
          <a:xfrm>
            <a:off x="1866051"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337653"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150120"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830010"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sp>
        <p:nvSpPr>
          <p:cNvPr id="40" name="Oval 39"/>
          <p:cNvSpPr/>
          <p:nvPr/>
        </p:nvSpPr>
        <p:spPr>
          <a:xfrm>
            <a:off x="1910189"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417453"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150120"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834406"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sp>
        <p:nvSpPr>
          <p:cNvPr id="65" name="Oval 64"/>
          <p:cNvSpPr/>
          <p:nvPr/>
        </p:nvSpPr>
        <p:spPr>
          <a:xfrm>
            <a:off x="4429150"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1985913"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095058" y="1297494"/>
            <a:ext cx="1345600" cy="832199"/>
          </a:xfrm>
          <a:prstGeom prst="leftRightArrow">
            <a:avLst/>
          </a:prstGeom>
          <a:gradFill flip="none" rotWithShape="1">
            <a:gsLst>
              <a:gs pos="0">
                <a:schemeClr val="accent6">
                  <a:lumMod val="40000"/>
                  <a:lumOff val="60000"/>
                </a:schemeClr>
              </a:gs>
              <a:gs pos="28000">
                <a:schemeClr val="accent6">
                  <a:lumMod val="40000"/>
                  <a:lumOff val="60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84" name="Group 83"/>
          <p:cNvGrpSpPr/>
          <p:nvPr/>
        </p:nvGrpSpPr>
        <p:grpSpPr>
          <a:xfrm>
            <a:off x="1334603" y="6069965"/>
            <a:ext cx="4761164" cy="690024"/>
            <a:chOff x="962010" y="7468321"/>
            <a:chExt cx="5786334" cy="782386"/>
          </a:xfrm>
        </p:grpSpPr>
        <p:sp>
          <p:nvSpPr>
            <p:cNvPr id="85" name="Oval 84"/>
            <p:cNvSpPr/>
            <p:nvPr/>
          </p:nvSpPr>
          <p:spPr>
            <a:xfrm>
              <a:off x="962010" y="7468321"/>
              <a:ext cx="5786334" cy="6502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6" name="TextBox 85"/>
            <p:cNvSpPr txBox="1"/>
            <p:nvPr/>
          </p:nvSpPr>
          <p:spPr>
            <a:xfrm>
              <a:off x="3235713" y="7587657"/>
              <a:ext cx="2825838" cy="663050"/>
            </a:xfrm>
            <a:prstGeom prst="rect">
              <a:avLst/>
            </a:prstGeom>
            <a:noFill/>
          </p:spPr>
          <p:txBody>
            <a:bodyPr wrap="square" rtlCol="0">
              <a:spAutoFit/>
            </a:bodyPr>
            <a:lstStyle/>
            <a:p>
              <a:r>
                <a:rPr lang="en-US" sz="1600" i="1" dirty="0">
                  <a:solidFill>
                    <a:prstClr val="black"/>
                  </a:solidFill>
                </a:rPr>
                <a:t>Self-care</a:t>
              </a:r>
            </a:p>
            <a:p>
              <a:endParaRPr lang="en-US" sz="1600" i="1" dirty="0">
                <a:solidFill>
                  <a:prstClr val="black"/>
                </a:solidFill>
              </a:endParaRPr>
            </a:p>
          </p:txBody>
        </p:sp>
      </p:grpSp>
      <p:grpSp>
        <p:nvGrpSpPr>
          <p:cNvPr id="77" name="Group 76"/>
          <p:cNvGrpSpPr/>
          <p:nvPr/>
        </p:nvGrpSpPr>
        <p:grpSpPr>
          <a:xfrm>
            <a:off x="3268258"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88" name="Group 87"/>
          <p:cNvGrpSpPr/>
          <p:nvPr/>
        </p:nvGrpSpPr>
        <p:grpSpPr>
          <a:xfrm>
            <a:off x="3242537"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cxnSp>
        <p:nvCxnSpPr>
          <p:cNvPr id="112" name="Straight Connector 111"/>
          <p:cNvCxnSpPr/>
          <p:nvPr/>
        </p:nvCxnSpPr>
        <p:spPr>
          <a:xfrm>
            <a:off x="4157266"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310618" y="5208810"/>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814701"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3937755"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3950781"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163788"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141699"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798387"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798387"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125598"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840762"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Oval 40"/>
          <p:cNvSpPr/>
          <p:nvPr/>
        </p:nvSpPr>
        <p:spPr>
          <a:xfrm>
            <a:off x="1924257"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397378"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618016"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860013"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031248"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027785"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517244"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87" name="Arc 86"/>
          <p:cNvSpPr/>
          <p:nvPr/>
        </p:nvSpPr>
        <p:spPr>
          <a:xfrm rot="10800000">
            <a:off x="26139"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107374"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214238"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87" idx="2"/>
          </p:cNvCxnSpPr>
          <p:nvPr/>
        </p:nvCxnSpPr>
        <p:spPr>
          <a:xfrm>
            <a:off x="16675"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119057"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52349"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432727" y="27238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432727" y="23157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0800000">
            <a:off x="1366990"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Arc 105"/>
          <p:cNvSpPr/>
          <p:nvPr/>
        </p:nvSpPr>
        <p:spPr>
          <a:xfrm>
            <a:off x="801480"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08" name="Straight Connector 107"/>
          <p:cNvCxnSpPr/>
          <p:nvPr/>
        </p:nvCxnSpPr>
        <p:spPr>
          <a:xfrm>
            <a:off x="1443954"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06667"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09587" y="3878814"/>
            <a:ext cx="439752"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0800000" flipH="1">
            <a:off x="1432572"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432572"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436850"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538390"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169591"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0800000">
            <a:off x="1375677" y="3417681"/>
            <a:ext cx="118119" cy="438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7" name="TextBox 146"/>
          <p:cNvSpPr txBox="1"/>
          <p:nvPr/>
        </p:nvSpPr>
        <p:spPr>
          <a:xfrm>
            <a:off x="256380" y="3424827"/>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336926" y="2511943"/>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sp>
        <p:nvSpPr>
          <p:cNvPr id="124" name="Elipse 123"/>
          <p:cNvSpPr/>
          <p:nvPr/>
        </p:nvSpPr>
        <p:spPr>
          <a:xfrm>
            <a:off x="5671658" y="207021"/>
            <a:ext cx="3662846" cy="2559043"/>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i="1" dirty="0" smtClean="0">
                <a:solidFill>
                  <a:prstClr val="white"/>
                </a:solidFill>
              </a:rPr>
              <a:t>Perceived </a:t>
            </a:r>
            <a:r>
              <a:rPr lang="en-US" b="1" i="1" dirty="0">
                <a:solidFill>
                  <a:prstClr val="white"/>
                </a:solidFill>
              </a:rPr>
              <a:t>social </a:t>
            </a:r>
            <a:r>
              <a:rPr lang="en-US" b="1" i="1" dirty="0" smtClean="0">
                <a:solidFill>
                  <a:prstClr val="white"/>
                </a:solidFill>
              </a:rPr>
              <a:t>support </a:t>
            </a:r>
          </a:p>
          <a:p>
            <a:pPr algn="ctr">
              <a:defRPr/>
            </a:pPr>
            <a:endParaRPr lang="en-US" b="1" i="1" dirty="0" smtClean="0">
              <a:solidFill>
                <a:prstClr val="white"/>
              </a:solidFill>
            </a:endParaRPr>
          </a:p>
          <a:p>
            <a:pPr algn="ctr">
              <a:defRPr/>
            </a:pPr>
            <a:r>
              <a:rPr lang="en-US" dirty="0" smtClean="0">
                <a:solidFill>
                  <a:prstClr val="white"/>
                </a:solidFill>
              </a:rPr>
              <a:t>Supportive </a:t>
            </a:r>
            <a:r>
              <a:rPr lang="en-US" dirty="0">
                <a:solidFill>
                  <a:prstClr val="white"/>
                </a:solidFill>
              </a:rPr>
              <a:t>people, such as </a:t>
            </a:r>
            <a:r>
              <a:rPr lang="en-US" dirty="0" smtClean="0">
                <a:solidFill>
                  <a:prstClr val="white"/>
                </a:solidFill>
              </a:rPr>
              <a:t>friends who help </a:t>
            </a:r>
            <a:r>
              <a:rPr lang="en-US" dirty="0">
                <a:solidFill>
                  <a:prstClr val="white"/>
                </a:solidFill>
              </a:rPr>
              <a:t>when we are sick or in financial trouble, or when we are just feeling sad and </a:t>
            </a:r>
            <a:r>
              <a:rPr lang="en-US" dirty="0" smtClean="0">
                <a:solidFill>
                  <a:prstClr val="white"/>
                </a:solidFill>
              </a:rPr>
              <a:t>lonely</a:t>
            </a:r>
            <a:endParaRPr lang="pt-BR" dirty="0">
              <a:solidFill>
                <a:prstClr val="white"/>
              </a:solidFill>
            </a:endParaRPr>
          </a:p>
        </p:txBody>
      </p:sp>
      <p:sp>
        <p:nvSpPr>
          <p:cNvPr id="9" name="Seta para a esquerda 8"/>
          <p:cNvSpPr/>
          <p:nvPr/>
        </p:nvSpPr>
        <p:spPr>
          <a:xfrm>
            <a:off x="6628260" y="2420016"/>
            <a:ext cx="1109133" cy="583740"/>
          </a:xfrm>
          <a:prstGeom prst="leftArrow">
            <a:avLst/>
          </a:prstGeom>
          <a:solidFill>
            <a:schemeClr val="bg1"/>
          </a:solidFill>
          <a:ln>
            <a:solidFill>
              <a:schemeClr val="accent6">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solidFill>
                <a:prstClr val="black"/>
              </a:solidFill>
            </a:endParaRPr>
          </a:p>
        </p:txBody>
      </p:sp>
      <p:sp>
        <p:nvSpPr>
          <p:cNvPr id="128" name="Seta para a esquerda 127"/>
          <p:cNvSpPr/>
          <p:nvPr/>
        </p:nvSpPr>
        <p:spPr>
          <a:xfrm>
            <a:off x="6633614" y="3285068"/>
            <a:ext cx="1109133" cy="583740"/>
          </a:xfrm>
          <a:prstGeom prst="leftArrow">
            <a:avLst/>
          </a:prstGeom>
          <a:solidFill>
            <a:schemeClr val="accent6">
              <a:lumMod val="60000"/>
              <a:lumOff val="40000"/>
            </a:schemeClr>
          </a:solidFill>
          <a:ln>
            <a:solidFill>
              <a:schemeClr val="accent6">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solidFill>
                <a:prstClr val="black"/>
              </a:solidFill>
            </a:endParaRPr>
          </a:p>
        </p:txBody>
      </p:sp>
      <p:sp>
        <p:nvSpPr>
          <p:cNvPr id="129" name="Seta para a esquerda 128"/>
          <p:cNvSpPr/>
          <p:nvPr/>
        </p:nvSpPr>
        <p:spPr>
          <a:xfrm>
            <a:off x="6628260" y="4148102"/>
            <a:ext cx="1109133" cy="583740"/>
          </a:xfrm>
          <a:prstGeom prst="leftArrow">
            <a:avLst/>
          </a:prstGeom>
          <a:solidFill>
            <a:schemeClr val="accent6">
              <a:lumMod val="50000"/>
            </a:schemeClr>
          </a:solidFill>
          <a:ln>
            <a:solidFill>
              <a:schemeClr val="accent6">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solidFill>
                <a:prstClr val="black"/>
              </a:solidFill>
            </a:endParaRPr>
          </a:p>
        </p:txBody>
      </p:sp>
      <p:cxnSp>
        <p:nvCxnSpPr>
          <p:cNvPr id="131" name="Straight Connector 73"/>
          <p:cNvCxnSpPr/>
          <p:nvPr/>
        </p:nvCxnSpPr>
        <p:spPr>
          <a:xfrm flipH="1" flipV="1">
            <a:off x="6274123"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1829329" y="5044676"/>
            <a:ext cx="3676445" cy="678027"/>
            <a:chOff x="1829329" y="5044676"/>
            <a:chExt cx="3676445" cy="678027"/>
          </a:xfrm>
        </p:grpSpPr>
        <p:grpSp>
          <p:nvGrpSpPr>
            <p:cNvPr id="123" name="Group 122"/>
            <p:cNvGrpSpPr/>
            <p:nvPr/>
          </p:nvGrpSpPr>
          <p:grpSpPr>
            <a:xfrm>
              <a:off x="1829329" y="5048535"/>
              <a:ext cx="2116206" cy="674168"/>
              <a:chOff x="1829329" y="5048535"/>
              <a:chExt cx="2116206" cy="674168"/>
            </a:xfrm>
          </p:grpSpPr>
          <p:sp>
            <p:nvSpPr>
              <p:cNvPr id="130" name="Oval 129"/>
              <p:cNvSpPr/>
              <p:nvPr/>
            </p:nvSpPr>
            <p:spPr>
              <a:xfrm>
                <a:off x="1829329" y="5048535"/>
                <a:ext cx="2116206" cy="674168"/>
              </a:xfrm>
              <a:prstGeom prst="ellipse">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lang="en-US" sz="1400" kern="0" smtClean="0">
                  <a:solidFill>
                    <a:prstClr val="white"/>
                  </a:solidFill>
                </a:endParaRPr>
              </a:p>
            </p:txBody>
          </p:sp>
          <p:sp>
            <p:nvSpPr>
              <p:cNvPr id="132" name="TextBox 131"/>
              <p:cNvSpPr txBox="1"/>
              <p:nvPr/>
            </p:nvSpPr>
            <p:spPr>
              <a:xfrm>
                <a:off x="2197661" y="5231730"/>
                <a:ext cx="1492937" cy="307777"/>
              </a:xfrm>
              <a:prstGeom prst="rect">
                <a:avLst/>
              </a:prstGeom>
              <a:noFill/>
            </p:spPr>
            <p:txBody>
              <a:bodyPr wrap="square" rtlCol="0">
                <a:spAutoFit/>
              </a:bodyPr>
              <a:lstStyle/>
              <a:p>
                <a:pPr algn="ctr">
                  <a:defRPr/>
                </a:pPr>
                <a:r>
                  <a:rPr lang="en-US" sz="1400" i="1" kern="0" dirty="0" smtClean="0">
                    <a:solidFill>
                      <a:prstClr val="black"/>
                    </a:solidFill>
                  </a:rPr>
                  <a:t>Connecting</a:t>
                </a:r>
              </a:p>
            </p:txBody>
          </p:sp>
        </p:grpSp>
        <p:sp>
          <p:nvSpPr>
            <p:cNvPr id="127" name="Oval 126"/>
            <p:cNvSpPr/>
            <p:nvPr/>
          </p:nvSpPr>
          <p:spPr>
            <a:xfrm>
              <a:off x="4992491" y="5044676"/>
              <a:ext cx="513283" cy="641782"/>
            </a:xfrm>
            <a:prstGeom prst="ellipse">
              <a:avLst/>
            </a:prstGeom>
            <a:solidFill>
              <a:srgbClr val="A5A5A5">
                <a:lumMod val="20000"/>
                <a:lumOff val="8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kern="0" dirty="0" smtClean="0">
                  <a:solidFill>
                    <a:srgbClr val="44546A"/>
                  </a:solidFill>
                </a:rPr>
                <a:t>4</a:t>
              </a:r>
            </a:p>
          </p:txBody>
        </p:sp>
      </p:grpSp>
    </p:spTree>
    <p:extLst>
      <p:ext uri="{BB962C8B-B14F-4D97-AF65-F5344CB8AC3E}">
        <p14:creationId xmlns:p14="http://schemas.microsoft.com/office/powerpoint/2010/main" val="14115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p:cNvCxnSpPr/>
          <p:nvPr/>
        </p:nvCxnSpPr>
        <p:spPr>
          <a:xfrm>
            <a:off x="1444109" y="23139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451804" y="142134"/>
            <a:ext cx="4751411" cy="933901"/>
            <a:chOff x="231892" y="-2487454"/>
            <a:chExt cx="5318303" cy="1099112"/>
          </a:xfrm>
          <a:solidFill>
            <a:schemeClr val="bg1"/>
          </a:solidFill>
        </p:grpSpPr>
        <p:sp>
          <p:nvSpPr>
            <p:cNvPr id="4" name="Oval 3"/>
            <p:cNvSpPr/>
            <p:nvPr/>
          </p:nvSpPr>
          <p:spPr>
            <a:xfrm>
              <a:off x="2844940" y="-2487454"/>
              <a:ext cx="2628298" cy="1097404"/>
            </a:xfrm>
            <a:prstGeom prst="ellipse">
              <a:avLst/>
            </a:prstGeom>
            <a:grp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Oval 4"/>
            <p:cNvSpPr/>
            <p:nvPr/>
          </p:nvSpPr>
          <p:spPr>
            <a:xfrm rot="455513">
              <a:off x="335157" y="-2412003"/>
              <a:ext cx="2350284" cy="9805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your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9" name="Oval 68"/>
            <p:cNvSpPr/>
            <p:nvPr/>
          </p:nvSpPr>
          <p:spPr>
            <a:xfrm>
              <a:off x="231892" y="-2485746"/>
              <a:ext cx="2668922" cy="1097404"/>
            </a:xfrm>
            <a:prstGeom prst="ellipse">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Oval 47"/>
            <p:cNvSpPr/>
            <p:nvPr/>
          </p:nvSpPr>
          <p:spPr>
            <a:xfrm rot="21334416">
              <a:off x="3199911" y="-2435368"/>
              <a:ext cx="2350284" cy="9805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5B9BD5">
                      <a:lumMod val="50000"/>
                    </a:srgbClr>
                  </a:solidFill>
                </a:rPr>
                <a:t>…of the other’s feelings, thoughts, urges, needs, </a:t>
              </a:r>
              <a:r>
                <a:rPr lang="en-US" sz="1200" b="1" dirty="0" smtClean="0">
                  <a:solidFill>
                    <a:srgbClr val="5B9BD5">
                      <a:lumMod val="50000"/>
                    </a:srgbClr>
                  </a:solidFill>
                </a:rPr>
                <a:t>values, history</a:t>
              </a:r>
              <a:endParaRPr lang="en-US" sz="600" b="1" dirty="0">
                <a:solidFill>
                  <a:srgbClr val="5B9BD5">
                    <a:lumMod val="50000"/>
                  </a:srgbClr>
                </a:solidFill>
              </a:endParaRPr>
            </a:p>
          </p:txBody>
        </p:sp>
        <p:sp>
          <p:nvSpPr>
            <p:cNvPr id="6" name="Rectangle 5"/>
            <p:cNvSpPr/>
            <p:nvPr/>
          </p:nvSpPr>
          <p:spPr>
            <a:xfrm>
              <a:off x="2339385" y="-2117944"/>
              <a:ext cx="1114408" cy="338554"/>
            </a:xfrm>
            <a:prstGeom prst="rect">
              <a:avLst/>
            </a:prstGeom>
            <a:grpFill/>
          </p:spPr>
          <p:txBody>
            <a:bodyPr wrap="none">
              <a:spAutoFit/>
            </a:bodyPr>
            <a:lstStyle/>
            <a:p>
              <a:r>
                <a:rPr lang="en-US" sz="1600" b="1" i="1" dirty="0">
                  <a:solidFill>
                    <a:srgbClr val="5B9BD5">
                      <a:lumMod val="50000"/>
                    </a:srgbClr>
                  </a:solidFill>
                </a:rPr>
                <a:t>Awareness</a:t>
              </a:r>
              <a:endParaRPr lang="en-US" sz="1600" dirty="0">
                <a:solidFill>
                  <a:prstClr val="black"/>
                </a:solidFill>
              </a:endParaRPr>
            </a:p>
          </p:txBody>
        </p:sp>
      </p:grpSp>
      <p:sp>
        <p:nvSpPr>
          <p:cNvPr id="49" name="Rounded Rectangle 48"/>
          <p:cNvSpPr/>
          <p:nvPr/>
        </p:nvSpPr>
        <p:spPr>
          <a:xfrm>
            <a:off x="1809192"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0" name="Rounded Rectangle 49"/>
          <p:cNvSpPr/>
          <p:nvPr/>
        </p:nvSpPr>
        <p:spPr>
          <a:xfrm>
            <a:off x="2651662" y="2247174"/>
            <a:ext cx="667282" cy="4137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4" name="Rounded Rectangle 53"/>
          <p:cNvSpPr/>
          <p:nvPr/>
        </p:nvSpPr>
        <p:spPr>
          <a:xfrm>
            <a:off x="1809192" y="2247174"/>
            <a:ext cx="1509751" cy="2856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Rounded Rectangle 54"/>
          <p:cNvSpPr/>
          <p:nvPr/>
        </p:nvSpPr>
        <p:spPr>
          <a:xfrm rot="20785166">
            <a:off x="3195506" y="2275133"/>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6" name="Rounded Rectangle 55"/>
          <p:cNvSpPr/>
          <p:nvPr/>
        </p:nvSpPr>
        <p:spPr>
          <a:xfrm rot="902204">
            <a:off x="1414534" y="2274381"/>
            <a:ext cx="545958" cy="22009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8" name="Rounded Rectangle 57"/>
          <p:cNvSpPr/>
          <p:nvPr/>
        </p:nvSpPr>
        <p:spPr>
          <a:xfrm>
            <a:off x="1724265" y="2241730"/>
            <a:ext cx="1744221" cy="6780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Rounded Rectangle 59"/>
          <p:cNvSpPr/>
          <p:nvPr/>
        </p:nvSpPr>
        <p:spPr>
          <a:xfrm>
            <a:off x="4252428" y="2262859"/>
            <a:ext cx="667282" cy="412335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1" name="Rounded Rectangle 60"/>
          <p:cNvSpPr/>
          <p:nvPr/>
        </p:nvSpPr>
        <p:spPr>
          <a:xfrm>
            <a:off x="5094897" y="2229300"/>
            <a:ext cx="667282" cy="4152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62" name="Rounded Rectangle 61"/>
          <p:cNvSpPr/>
          <p:nvPr/>
        </p:nvSpPr>
        <p:spPr>
          <a:xfrm>
            <a:off x="4272484" y="2468521"/>
            <a:ext cx="1432812" cy="26911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3" name="Rounded Rectangle 62"/>
          <p:cNvSpPr/>
          <p:nvPr/>
        </p:nvSpPr>
        <p:spPr>
          <a:xfrm rot="20785166">
            <a:off x="5638743" y="2257258"/>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4" name="Rounded Rectangle 63"/>
          <p:cNvSpPr/>
          <p:nvPr/>
        </p:nvSpPr>
        <p:spPr>
          <a:xfrm rot="902204">
            <a:off x="3857771" y="2256505"/>
            <a:ext cx="545958" cy="2200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Rounded Rectangle 65"/>
          <p:cNvSpPr/>
          <p:nvPr/>
        </p:nvSpPr>
        <p:spPr>
          <a:xfrm>
            <a:off x="4167501" y="2229297"/>
            <a:ext cx="1744221" cy="678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Oval 28"/>
          <p:cNvSpPr/>
          <p:nvPr/>
        </p:nvSpPr>
        <p:spPr>
          <a:xfrm>
            <a:off x="1866051" y="2269350"/>
            <a:ext cx="3803614" cy="885073"/>
          </a:xfrm>
          <a:prstGeom prst="ellipse">
            <a:avLst/>
          </a:prstGeom>
          <a:gradFill flip="none" rotWithShape="1">
            <a:gsLst>
              <a:gs pos="92500">
                <a:schemeClr val="accent6">
                  <a:lumMod val="40000"/>
                  <a:lumOff val="60000"/>
                </a:schemeClr>
              </a:gs>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2337653" y="2546507"/>
            <a:ext cx="1489857" cy="296239"/>
          </a:xfrm>
          <a:prstGeom prst="rect">
            <a:avLst/>
          </a:prstGeom>
          <a:noFill/>
        </p:spPr>
        <p:txBody>
          <a:bodyPr wrap="square" rtlCol="0">
            <a:spAutoFit/>
          </a:bodyPr>
          <a:lstStyle/>
          <a:p>
            <a:r>
              <a:rPr lang="en-US" sz="1400" i="1" dirty="0">
                <a:solidFill>
                  <a:prstClr val="black"/>
                </a:solidFill>
              </a:rPr>
              <a:t>Being vulnerable</a:t>
            </a:r>
          </a:p>
        </p:txBody>
      </p:sp>
      <p:sp>
        <p:nvSpPr>
          <p:cNvPr id="21" name="TextBox 20"/>
          <p:cNvSpPr txBox="1"/>
          <p:nvPr/>
        </p:nvSpPr>
        <p:spPr>
          <a:xfrm>
            <a:off x="4150120" y="2510619"/>
            <a:ext cx="1792130" cy="503605"/>
          </a:xfrm>
          <a:prstGeom prst="rect">
            <a:avLst/>
          </a:prstGeom>
          <a:noFill/>
        </p:spPr>
        <p:txBody>
          <a:bodyPr wrap="square" rtlCol="0">
            <a:spAutoFit/>
          </a:bodyPr>
          <a:lstStyle/>
          <a:p>
            <a:r>
              <a:rPr lang="en-US" sz="1400" i="1" dirty="0">
                <a:solidFill>
                  <a:prstClr val="black"/>
                </a:solidFill>
              </a:rPr>
              <a:t>Providing safety (acceptance)</a:t>
            </a:r>
          </a:p>
        </p:txBody>
      </p:sp>
      <p:sp>
        <p:nvSpPr>
          <p:cNvPr id="14" name="Oval 13"/>
          <p:cNvSpPr/>
          <p:nvPr/>
        </p:nvSpPr>
        <p:spPr>
          <a:xfrm>
            <a:off x="1830010" y="2381167"/>
            <a:ext cx="513283" cy="6417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1</a:t>
            </a:r>
          </a:p>
        </p:txBody>
      </p:sp>
      <p:sp>
        <p:nvSpPr>
          <p:cNvPr id="40" name="Oval 39"/>
          <p:cNvSpPr/>
          <p:nvPr/>
        </p:nvSpPr>
        <p:spPr>
          <a:xfrm>
            <a:off x="1910189" y="3195248"/>
            <a:ext cx="377588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5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2417453" y="3385754"/>
            <a:ext cx="1489857" cy="296239"/>
          </a:xfrm>
          <a:prstGeom prst="rect">
            <a:avLst/>
          </a:prstGeom>
          <a:noFill/>
        </p:spPr>
        <p:txBody>
          <a:bodyPr wrap="square" rtlCol="0">
            <a:spAutoFit/>
          </a:bodyPr>
          <a:lstStyle/>
          <a:p>
            <a:r>
              <a:rPr lang="en-US" sz="1400" i="1" dirty="0">
                <a:solidFill>
                  <a:prstClr val="black"/>
                </a:solidFill>
              </a:rPr>
              <a:t>Self-disclosing</a:t>
            </a:r>
          </a:p>
        </p:txBody>
      </p:sp>
      <p:sp>
        <p:nvSpPr>
          <p:cNvPr id="23" name="TextBox 22"/>
          <p:cNvSpPr txBox="1"/>
          <p:nvPr/>
        </p:nvSpPr>
        <p:spPr>
          <a:xfrm>
            <a:off x="4150120" y="3310495"/>
            <a:ext cx="1805175" cy="503605"/>
          </a:xfrm>
          <a:prstGeom prst="rect">
            <a:avLst/>
          </a:prstGeom>
          <a:noFill/>
        </p:spPr>
        <p:txBody>
          <a:bodyPr wrap="square" rtlCol="0">
            <a:spAutoFit/>
          </a:bodyPr>
          <a:lstStyle/>
          <a:p>
            <a:r>
              <a:rPr lang="en-US" sz="1400" i="1" dirty="0">
                <a:solidFill>
                  <a:prstClr val="black"/>
                </a:solidFill>
              </a:rPr>
              <a:t>Understanding (empathy)</a:t>
            </a:r>
          </a:p>
        </p:txBody>
      </p:sp>
      <p:sp>
        <p:nvSpPr>
          <p:cNvPr id="26" name="Oval 25"/>
          <p:cNvSpPr/>
          <p:nvPr/>
        </p:nvSpPr>
        <p:spPr>
          <a:xfrm>
            <a:off x="1834406" y="3292849"/>
            <a:ext cx="513283" cy="6417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2</a:t>
            </a:r>
          </a:p>
        </p:txBody>
      </p:sp>
      <p:sp>
        <p:nvSpPr>
          <p:cNvPr id="65" name="Oval 64"/>
          <p:cNvSpPr/>
          <p:nvPr/>
        </p:nvSpPr>
        <p:spPr>
          <a:xfrm>
            <a:off x="4429150" y="1110034"/>
            <a:ext cx="1130109" cy="10853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Love</a:t>
            </a:r>
          </a:p>
        </p:txBody>
      </p:sp>
      <p:sp>
        <p:nvSpPr>
          <p:cNvPr id="57" name="Oval 56"/>
          <p:cNvSpPr/>
          <p:nvPr/>
        </p:nvSpPr>
        <p:spPr>
          <a:xfrm>
            <a:off x="1985913" y="1127910"/>
            <a:ext cx="1130109" cy="1085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prstClr val="black"/>
                </a:solidFill>
              </a:rPr>
              <a:t>Courage</a:t>
            </a:r>
          </a:p>
        </p:txBody>
      </p:sp>
      <p:sp>
        <p:nvSpPr>
          <p:cNvPr id="8" name="Left-Right Arrow 7"/>
          <p:cNvSpPr/>
          <p:nvPr/>
        </p:nvSpPr>
        <p:spPr>
          <a:xfrm>
            <a:off x="3095058" y="1297494"/>
            <a:ext cx="1345600" cy="832199"/>
          </a:xfrm>
          <a:prstGeom prst="leftRightArrow">
            <a:avLst/>
          </a:prstGeom>
          <a:gradFill flip="none" rotWithShape="1">
            <a:gsLst>
              <a:gs pos="0">
                <a:schemeClr val="accent6">
                  <a:lumMod val="40000"/>
                  <a:lumOff val="60000"/>
                </a:schemeClr>
              </a:gs>
              <a:gs pos="28000">
                <a:schemeClr val="accent6">
                  <a:lumMod val="40000"/>
                  <a:lumOff val="60000"/>
                </a:schemeClr>
              </a:gs>
              <a:gs pos="100000">
                <a:schemeClr val="accent4">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prstClr val="black"/>
                </a:solidFill>
              </a:rPr>
              <a:t>Balance Reciprocity</a:t>
            </a:r>
          </a:p>
        </p:txBody>
      </p:sp>
      <p:grpSp>
        <p:nvGrpSpPr>
          <p:cNvPr id="84" name="Group 83"/>
          <p:cNvGrpSpPr/>
          <p:nvPr/>
        </p:nvGrpSpPr>
        <p:grpSpPr>
          <a:xfrm>
            <a:off x="1334603" y="6069965"/>
            <a:ext cx="4761164" cy="690024"/>
            <a:chOff x="962010" y="7468321"/>
            <a:chExt cx="5786334" cy="782386"/>
          </a:xfrm>
        </p:grpSpPr>
        <p:sp>
          <p:nvSpPr>
            <p:cNvPr id="85" name="Oval 84"/>
            <p:cNvSpPr/>
            <p:nvPr/>
          </p:nvSpPr>
          <p:spPr>
            <a:xfrm>
              <a:off x="962010" y="7468321"/>
              <a:ext cx="5786334" cy="6502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6" name="TextBox 85"/>
            <p:cNvSpPr txBox="1"/>
            <p:nvPr/>
          </p:nvSpPr>
          <p:spPr>
            <a:xfrm>
              <a:off x="3235713" y="7587657"/>
              <a:ext cx="2825838" cy="663050"/>
            </a:xfrm>
            <a:prstGeom prst="rect">
              <a:avLst/>
            </a:prstGeom>
            <a:noFill/>
          </p:spPr>
          <p:txBody>
            <a:bodyPr wrap="square" rtlCol="0">
              <a:spAutoFit/>
            </a:bodyPr>
            <a:lstStyle/>
            <a:p>
              <a:r>
                <a:rPr lang="en-US" sz="1600" i="1" dirty="0">
                  <a:solidFill>
                    <a:prstClr val="black"/>
                  </a:solidFill>
                </a:rPr>
                <a:t>Self-care</a:t>
              </a:r>
            </a:p>
            <a:p>
              <a:endParaRPr lang="en-US" sz="1600" i="1" dirty="0">
                <a:solidFill>
                  <a:prstClr val="black"/>
                </a:solidFill>
              </a:endParaRPr>
            </a:p>
          </p:txBody>
        </p:sp>
      </p:grpSp>
      <p:grpSp>
        <p:nvGrpSpPr>
          <p:cNvPr id="77" name="Group 76"/>
          <p:cNvGrpSpPr/>
          <p:nvPr/>
        </p:nvGrpSpPr>
        <p:grpSpPr>
          <a:xfrm>
            <a:off x="3268258" y="2254152"/>
            <a:ext cx="1137286" cy="938374"/>
            <a:chOff x="-2202673" y="1857208"/>
            <a:chExt cx="1368545" cy="1068285"/>
          </a:xfrm>
        </p:grpSpPr>
        <p:sp>
          <p:nvSpPr>
            <p:cNvPr id="78" name="Freeform 77"/>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79" name="Circular Arrow 78"/>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Freeform 79"/>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83" name="Circular Arrow 82"/>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88" name="Group 87"/>
          <p:cNvGrpSpPr/>
          <p:nvPr/>
        </p:nvGrpSpPr>
        <p:grpSpPr>
          <a:xfrm>
            <a:off x="3242537" y="3106142"/>
            <a:ext cx="1137286" cy="938374"/>
            <a:chOff x="-2202673" y="1857208"/>
            <a:chExt cx="1368545" cy="1068285"/>
          </a:xfrm>
        </p:grpSpPr>
        <p:sp>
          <p:nvSpPr>
            <p:cNvPr id="89" name="Freeform 8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90" name="Circular Arrow 8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9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92" name="Circular Arrow 9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cxnSp>
        <p:nvCxnSpPr>
          <p:cNvPr id="112" name="Straight Connector 111"/>
          <p:cNvCxnSpPr/>
          <p:nvPr/>
        </p:nvCxnSpPr>
        <p:spPr>
          <a:xfrm>
            <a:off x="4157266" y="4971263"/>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282043" y="5208810"/>
            <a:ext cx="2517230" cy="307777"/>
          </a:xfrm>
          <a:prstGeom prst="rect">
            <a:avLst/>
          </a:prstGeom>
          <a:noFill/>
        </p:spPr>
        <p:txBody>
          <a:bodyPr wrap="square" rtlCol="0">
            <a:spAutoFit/>
          </a:bodyPr>
          <a:lstStyle/>
          <a:p>
            <a:r>
              <a:rPr lang="en-US" sz="1400" i="1" dirty="0" smtClean="0">
                <a:solidFill>
                  <a:prstClr val="black"/>
                </a:solidFill>
              </a:rPr>
              <a:t>Loving</a:t>
            </a:r>
            <a:endParaRPr lang="en-US" sz="1400" i="1" dirty="0">
              <a:solidFill>
                <a:prstClr val="black"/>
              </a:solidFill>
            </a:endParaRPr>
          </a:p>
        </p:txBody>
      </p:sp>
      <p:sp>
        <p:nvSpPr>
          <p:cNvPr id="7" name="Arc 6"/>
          <p:cNvSpPr/>
          <p:nvPr/>
        </p:nvSpPr>
        <p:spPr>
          <a:xfrm>
            <a:off x="3814701" y="2279610"/>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3937755" y="3274595"/>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 name="Straight Connector 10"/>
          <p:cNvCxnSpPr>
            <a:stCxn id="7" idx="0"/>
          </p:cNvCxnSpPr>
          <p:nvPr/>
        </p:nvCxnSpPr>
        <p:spPr>
          <a:xfrm flipH="1" flipV="1">
            <a:off x="3950781" y="2276297"/>
            <a:ext cx="1095920" cy="33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6274123" y="3369458"/>
            <a:ext cx="1312" cy="106049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2"/>
          </p:cNvCxnSpPr>
          <p:nvPr/>
        </p:nvCxnSpPr>
        <p:spPr>
          <a:xfrm flipH="1">
            <a:off x="4163788" y="5614253"/>
            <a:ext cx="100596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141699" y="5117731"/>
            <a:ext cx="980887" cy="195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798387" y="4971263"/>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798387" y="5379407"/>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125598" y="5146117"/>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Arc 124"/>
          <p:cNvSpPr/>
          <p:nvPr/>
        </p:nvSpPr>
        <p:spPr>
          <a:xfrm rot="10800000">
            <a:off x="4840762" y="4714104"/>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Oval 40"/>
          <p:cNvSpPr/>
          <p:nvPr/>
        </p:nvSpPr>
        <p:spPr>
          <a:xfrm>
            <a:off x="1924257" y="4042915"/>
            <a:ext cx="3779169" cy="794115"/>
          </a:xfrm>
          <a:prstGeom prst="ellipse">
            <a:avLst/>
          </a:prstGeom>
          <a:gradFill flip="none" rotWithShape="1">
            <a:gsLst>
              <a:gs pos="0">
                <a:schemeClr val="accent1">
                  <a:lumMod val="5000"/>
                  <a:lumOff val="95000"/>
                </a:schemeClr>
              </a:gs>
              <a:gs pos="13000">
                <a:schemeClr val="accent4">
                  <a:lumMod val="60000"/>
                  <a:lumOff val="40000"/>
                </a:schemeClr>
              </a:gs>
              <a:gs pos="43000">
                <a:schemeClr val="accent4">
                  <a:lumMod val="60000"/>
                  <a:lumOff val="40000"/>
                </a:schemeClr>
              </a:gs>
              <a:gs pos="57000">
                <a:schemeClr val="accent6">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2397378" y="4275271"/>
            <a:ext cx="1237816" cy="296239"/>
          </a:xfrm>
          <a:prstGeom prst="rect">
            <a:avLst/>
          </a:prstGeom>
          <a:noFill/>
        </p:spPr>
        <p:txBody>
          <a:bodyPr wrap="square" rtlCol="0">
            <a:spAutoFit/>
          </a:bodyPr>
          <a:lstStyle/>
          <a:p>
            <a:r>
              <a:rPr lang="en-US" sz="1400" i="1" dirty="0">
                <a:solidFill>
                  <a:prstClr val="black"/>
                </a:solidFill>
              </a:rPr>
              <a:t>Asking</a:t>
            </a:r>
          </a:p>
        </p:txBody>
      </p:sp>
      <p:sp>
        <p:nvSpPr>
          <p:cNvPr id="25" name="TextBox 24"/>
          <p:cNvSpPr txBox="1"/>
          <p:nvPr/>
        </p:nvSpPr>
        <p:spPr>
          <a:xfrm>
            <a:off x="4618016" y="4281838"/>
            <a:ext cx="1363300" cy="296239"/>
          </a:xfrm>
          <a:prstGeom prst="rect">
            <a:avLst/>
          </a:prstGeom>
          <a:noFill/>
        </p:spPr>
        <p:txBody>
          <a:bodyPr wrap="square" rtlCol="0">
            <a:spAutoFit/>
          </a:bodyPr>
          <a:lstStyle/>
          <a:p>
            <a:r>
              <a:rPr lang="en-US" sz="1400" i="1" dirty="0">
                <a:solidFill>
                  <a:prstClr val="black"/>
                </a:solidFill>
              </a:rPr>
              <a:t>Giving</a:t>
            </a:r>
          </a:p>
        </p:txBody>
      </p:sp>
      <p:sp>
        <p:nvSpPr>
          <p:cNvPr id="27" name="Oval 26"/>
          <p:cNvSpPr/>
          <p:nvPr/>
        </p:nvSpPr>
        <p:spPr>
          <a:xfrm>
            <a:off x="1860013" y="4110908"/>
            <a:ext cx="513283" cy="6417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546A"/>
                </a:solidFill>
              </a:rPr>
              <a:t>3</a:t>
            </a:r>
          </a:p>
        </p:txBody>
      </p:sp>
      <p:sp>
        <p:nvSpPr>
          <p:cNvPr id="47" name="TextBox 46"/>
          <p:cNvSpPr txBox="1"/>
          <p:nvPr/>
        </p:nvSpPr>
        <p:spPr>
          <a:xfrm>
            <a:off x="3031248" y="4118677"/>
            <a:ext cx="1312022" cy="646331"/>
          </a:xfrm>
          <a:prstGeom prst="rect">
            <a:avLst/>
          </a:prstGeom>
          <a:noFill/>
        </p:spPr>
        <p:txBody>
          <a:bodyPr wrap="square" rtlCol="0">
            <a:spAutoFit/>
          </a:bodyPr>
          <a:lstStyle/>
          <a:p>
            <a:r>
              <a:rPr lang="en-US" sz="900" i="1" dirty="0">
                <a:solidFill>
                  <a:prstClr val="black"/>
                </a:solidFill>
              </a:rPr>
              <a:t>Questions</a:t>
            </a:r>
          </a:p>
          <a:p>
            <a:r>
              <a:rPr lang="en-US" sz="900" i="1" dirty="0">
                <a:solidFill>
                  <a:prstClr val="black"/>
                </a:solidFill>
              </a:rPr>
              <a:t>For closeness</a:t>
            </a:r>
          </a:p>
          <a:p>
            <a:r>
              <a:rPr lang="en-US" sz="900" i="1" dirty="0">
                <a:solidFill>
                  <a:prstClr val="black"/>
                </a:solidFill>
              </a:rPr>
              <a:t>For </a:t>
            </a:r>
            <a:r>
              <a:rPr lang="en-US" sz="900" i="1" dirty="0" smtClean="0">
                <a:solidFill>
                  <a:prstClr val="black"/>
                </a:solidFill>
              </a:rPr>
              <a:t>changes</a:t>
            </a:r>
            <a:endParaRPr lang="en-US" sz="900" i="1" dirty="0">
              <a:solidFill>
                <a:prstClr val="black"/>
              </a:solidFill>
            </a:endParaRPr>
          </a:p>
          <a:p>
            <a:r>
              <a:rPr lang="en-US" sz="900" i="1" dirty="0">
                <a:solidFill>
                  <a:prstClr val="black"/>
                </a:solidFill>
              </a:rPr>
              <a:t>For </a:t>
            </a:r>
            <a:r>
              <a:rPr lang="en-US" sz="900" i="1" dirty="0" smtClean="0">
                <a:solidFill>
                  <a:prstClr val="black"/>
                </a:solidFill>
              </a:rPr>
              <a:t>self-care</a:t>
            </a:r>
            <a:endParaRPr lang="en-US" sz="900" i="1" dirty="0">
              <a:solidFill>
                <a:prstClr val="black"/>
              </a:solidFill>
            </a:endParaRPr>
          </a:p>
        </p:txBody>
      </p:sp>
      <p:sp>
        <p:nvSpPr>
          <p:cNvPr id="13" name="Left Brace 12"/>
          <p:cNvSpPr/>
          <p:nvPr/>
        </p:nvSpPr>
        <p:spPr>
          <a:xfrm>
            <a:off x="3027785" y="4099224"/>
            <a:ext cx="41914" cy="641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98" name="Group 97"/>
          <p:cNvGrpSpPr/>
          <p:nvPr/>
        </p:nvGrpSpPr>
        <p:grpSpPr>
          <a:xfrm>
            <a:off x="3517244" y="3926545"/>
            <a:ext cx="1194352" cy="984241"/>
            <a:chOff x="-2202673" y="1857208"/>
            <a:chExt cx="1368545" cy="1068285"/>
          </a:xfrm>
        </p:grpSpPr>
        <p:sp>
          <p:nvSpPr>
            <p:cNvPr id="99" name="Freeform 98"/>
            <p:cNvSpPr/>
            <p:nvPr/>
          </p:nvSpPr>
          <p:spPr>
            <a:xfrm>
              <a:off x="-1354056"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dirty="0" smtClean="0">
                  <a:solidFill>
                    <a:prstClr val="black">
                      <a:hueOff val="0"/>
                      <a:satOff val="0"/>
                      <a:lumOff val="0"/>
                      <a:alphaOff val="0"/>
                    </a:prstClr>
                  </a:solidFill>
                </a:rPr>
                <a:t> </a:t>
              </a:r>
              <a:endParaRPr lang="en-US" sz="3100" dirty="0">
                <a:solidFill>
                  <a:prstClr val="black">
                    <a:hueOff val="0"/>
                    <a:satOff val="0"/>
                    <a:lumOff val="0"/>
                    <a:alphaOff val="0"/>
                  </a:prstClr>
                </a:solidFill>
              </a:endParaRPr>
            </a:p>
          </p:txBody>
        </p:sp>
        <p:sp>
          <p:nvSpPr>
            <p:cNvPr id="100" name="Circular Arrow 99"/>
            <p:cNvSpPr/>
            <p:nvPr/>
          </p:nvSpPr>
          <p:spPr>
            <a:xfrm>
              <a:off x="-2052543" y="1857208"/>
              <a:ext cx="1068285" cy="1068285"/>
            </a:xfrm>
            <a:prstGeom prst="circularArrow">
              <a:avLst>
                <a:gd name="adj1" fmla="val 16962"/>
                <a:gd name="adj2" fmla="val 1922569"/>
                <a:gd name="adj3" fmla="val 7715601"/>
                <a:gd name="adj4" fmla="val 2184811"/>
                <a:gd name="adj5" fmla="val 18621"/>
              </a:avLst>
            </a:prstGeom>
            <a:noFill/>
            <a:ln>
              <a:solidFill>
                <a:schemeClr val="accent1">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Freeform 100"/>
            <p:cNvSpPr/>
            <p:nvPr/>
          </p:nvSpPr>
          <p:spPr>
            <a:xfrm>
              <a:off x="-2202673" y="2131387"/>
              <a:ext cx="519928" cy="519928"/>
            </a:xfrm>
            <a:custGeom>
              <a:avLst/>
              <a:gdLst>
                <a:gd name="connsiteX0" fmla="*/ 0 w 519928"/>
                <a:gd name="connsiteY0" fmla="*/ 0 h 519928"/>
                <a:gd name="connsiteX1" fmla="*/ 519928 w 519928"/>
                <a:gd name="connsiteY1" fmla="*/ 0 h 519928"/>
                <a:gd name="connsiteX2" fmla="*/ 519928 w 519928"/>
                <a:gd name="connsiteY2" fmla="*/ 519928 h 519928"/>
                <a:gd name="connsiteX3" fmla="*/ 0 w 519928"/>
                <a:gd name="connsiteY3" fmla="*/ 519928 h 519928"/>
                <a:gd name="connsiteX4" fmla="*/ 0 w 519928"/>
                <a:gd name="connsiteY4" fmla="*/ 0 h 51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28" h="519928">
                  <a:moveTo>
                    <a:pt x="0" y="0"/>
                  </a:moveTo>
                  <a:lnTo>
                    <a:pt x="519928" y="0"/>
                  </a:lnTo>
                  <a:lnTo>
                    <a:pt x="519928" y="519928"/>
                  </a:lnTo>
                  <a:lnTo>
                    <a:pt x="0" y="519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r>
                <a:rPr lang="en-US" sz="3100" smtClean="0">
                  <a:solidFill>
                    <a:prstClr val="black">
                      <a:hueOff val="0"/>
                      <a:satOff val="0"/>
                      <a:lumOff val="0"/>
                      <a:alphaOff val="0"/>
                    </a:prstClr>
                  </a:solidFill>
                </a:rPr>
                <a:t> </a:t>
              </a:r>
              <a:endParaRPr lang="en-US" sz="3100">
                <a:solidFill>
                  <a:prstClr val="black">
                    <a:hueOff val="0"/>
                    <a:satOff val="0"/>
                    <a:lumOff val="0"/>
                    <a:alphaOff val="0"/>
                  </a:prstClr>
                </a:solidFill>
              </a:endParaRPr>
            </a:p>
          </p:txBody>
        </p:sp>
        <p:sp>
          <p:nvSpPr>
            <p:cNvPr id="102" name="Circular Arrow 101"/>
            <p:cNvSpPr/>
            <p:nvPr/>
          </p:nvSpPr>
          <p:spPr>
            <a:xfrm>
              <a:off x="-2052543" y="1857208"/>
              <a:ext cx="1068285" cy="1068285"/>
            </a:xfrm>
            <a:prstGeom prst="circularArrow">
              <a:avLst>
                <a:gd name="adj1" fmla="val 15577"/>
                <a:gd name="adj2" fmla="val 1915182"/>
                <a:gd name="adj3" fmla="val 19205040"/>
                <a:gd name="adj4" fmla="val 13067002"/>
                <a:gd name="adj5" fmla="val 21499"/>
              </a:avLst>
            </a:prstGeom>
            <a:noFill/>
            <a:ln w="19050">
              <a:solidFill>
                <a:schemeClr val="accent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87" name="Arc 86"/>
          <p:cNvSpPr/>
          <p:nvPr/>
        </p:nvSpPr>
        <p:spPr>
          <a:xfrm rot="10800000">
            <a:off x="26139" y="3398815"/>
            <a:ext cx="2464001" cy="2215315"/>
          </a:xfrm>
          <a:prstGeom prst="arc">
            <a:avLst>
              <a:gd name="adj1" fmla="val 16200000"/>
              <a:gd name="adj2" fmla="val 2153095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3" name="Arc 92"/>
          <p:cNvSpPr/>
          <p:nvPr/>
        </p:nvSpPr>
        <p:spPr>
          <a:xfrm rot="16200000">
            <a:off x="-107374" y="2623622"/>
            <a:ext cx="2464001" cy="2215315"/>
          </a:xfrm>
          <a:prstGeom prst="arc">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94" name="Straight Connector 93"/>
          <p:cNvCxnSpPr/>
          <p:nvPr/>
        </p:nvCxnSpPr>
        <p:spPr>
          <a:xfrm>
            <a:off x="1214238" y="5610049"/>
            <a:ext cx="796935" cy="42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87" idx="2"/>
          </p:cNvCxnSpPr>
          <p:nvPr/>
        </p:nvCxnSpPr>
        <p:spPr>
          <a:xfrm>
            <a:off x="16675" y="3712116"/>
            <a:ext cx="9771" cy="81909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119057" y="2498565"/>
            <a:ext cx="330499" cy="3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52349" y="2969593"/>
            <a:ext cx="307138" cy="28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H="1">
            <a:off x="1432727" y="27238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432727" y="23157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0800000">
            <a:off x="1366990" y="2512506"/>
            <a:ext cx="118119" cy="4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Arc 105"/>
          <p:cNvSpPr/>
          <p:nvPr/>
        </p:nvSpPr>
        <p:spPr>
          <a:xfrm>
            <a:off x="801480" y="2981751"/>
            <a:ext cx="635155" cy="408677"/>
          </a:xfrm>
          <a:prstGeom prst="arc">
            <a:avLst>
              <a:gd name="adj1" fmla="val 5260786"/>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08" name="Straight Connector 107"/>
          <p:cNvCxnSpPr/>
          <p:nvPr/>
        </p:nvCxnSpPr>
        <p:spPr>
          <a:xfrm>
            <a:off x="1443954" y="3217359"/>
            <a:ext cx="0" cy="81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06667" y="3388079"/>
            <a:ext cx="319383" cy="43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09587" y="3878814"/>
            <a:ext cx="439752" cy="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0800000" flipH="1">
            <a:off x="1432572" y="3627286"/>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1432572" y="3219142"/>
            <a:ext cx="358879" cy="4081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rot="16200000">
            <a:off x="436850" y="3733546"/>
            <a:ext cx="1488980" cy="1276459"/>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0" name="Arc 119"/>
          <p:cNvSpPr/>
          <p:nvPr/>
        </p:nvSpPr>
        <p:spPr>
          <a:xfrm>
            <a:off x="538390" y="3881972"/>
            <a:ext cx="894353" cy="1001044"/>
          </a:xfrm>
          <a:prstGeom prst="arc">
            <a:avLst>
              <a:gd name="adj1" fmla="val 10926775"/>
              <a:gd name="adj2" fmla="val 1614944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21" name="Straight Connector 120"/>
          <p:cNvCxnSpPr/>
          <p:nvPr/>
        </p:nvCxnSpPr>
        <p:spPr>
          <a:xfrm>
            <a:off x="1169591" y="5115869"/>
            <a:ext cx="811272" cy="30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0800000">
            <a:off x="1375677" y="3417681"/>
            <a:ext cx="118119" cy="438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7" name="TextBox 146"/>
          <p:cNvSpPr txBox="1"/>
          <p:nvPr/>
        </p:nvSpPr>
        <p:spPr>
          <a:xfrm>
            <a:off x="256380" y="3424827"/>
            <a:ext cx="1668822" cy="461665"/>
          </a:xfrm>
          <a:prstGeom prst="rect">
            <a:avLst/>
          </a:prstGeom>
          <a:noFill/>
        </p:spPr>
        <p:txBody>
          <a:bodyPr wrap="square" rtlCol="0">
            <a:spAutoFit/>
          </a:bodyPr>
          <a:lstStyle/>
          <a:p>
            <a:pPr algn="ctr"/>
            <a:r>
              <a:rPr lang="en-US" sz="1200" i="1" dirty="0" smtClean="0">
                <a:solidFill>
                  <a:prstClr val="black"/>
                </a:solidFill>
              </a:rPr>
              <a:t>Self-disclosing </a:t>
            </a:r>
          </a:p>
          <a:p>
            <a:pPr algn="ctr"/>
            <a:r>
              <a:rPr lang="en-US" sz="1200" i="1" dirty="0" smtClean="0">
                <a:solidFill>
                  <a:prstClr val="black"/>
                </a:solidFill>
              </a:rPr>
              <a:t>closeness</a:t>
            </a:r>
            <a:endParaRPr lang="en-US" sz="1200" i="1" dirty="0">
              <a:solidFill>
                <a:prstClr val="black"/>
              </a:solidFill>
            </a:endParaRPr>
          </a:p>
        </p:txBody>
      </p:sp>
      <p:sp>
        <p:nvSpPr>
          <p:cNvPr id="146" name="TextBox 145"/>
          <p:cNvSpPr txBox="1"/>
          <p:nvPr/>
        </p:nvSpPr>
        <p:spPr>
          <a:xfrm>
            <a:off x="336926" y="2511943"/>
            <a:ext cx="1492937" cy="461665"/>
          </a:xfrm>
          <a:prstGeom prst="rect">
            <a:avLst/>
          </a:prstGeom>
          <a:noFill/>
        </p:spPr>
        <p:txBody>
          <a:bodyPr wrap="square" rtlCol="0">
            <a:spAutoFit/>
          </a:bodyPr>
          <a:lstStyle/>
          <a:p>
            <a:pPr algn="ctr"/>
            <a:r>
              <a:rPr lang="en-US" sz="1200" i="1" dirty="0" smtClean="0">
                <a:solidFill>
                  <a:prstClr val="black"/>
                </a:solidFill>
              </a:rPr>
              <a:t>Vulnerably </a:t>
            </a:r>
          </a:p>
          <a:p>
            <a:pPr algn="ctr"/>
            <a:r>
              <a:rPr lang="en-US" sz="1200" i="1" dirty="0" smtClean="0">
                <a:solidFill>
                  <a:prstClr val="black"/>
                </a:solidFill>
              </a:rPr>
              <a:t>accepting love</a:t>
            </a:r>
            <a:endParaRPr lang="en-US" sz="1200" i="1" dirty="0">
              <a:solidFill>
                <a:prstClr val="black"/>
              </a:solidFill>
            </a:endParaRPr>
          </a:p>
        </p:txBody>
      </p:sp>
      <p:sp>
        <p:nvSpPr>
          <p:cNvPr id="123" name="Elipse 122"/>
          <p:cNvSpPr/>
          <p:nvPr/>
        </p:nvSpPr>
        <p:spPr>
          <a:xfrm>
            <a:off x="5671659" y="213512"/>
            <a:ext cx="3662845" cy="2559043"/>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i="1" dirty="0">
                <a:solidFill>
                  <a:prstClr val="white"/>
                </a:solidFill>
              </a:rPr>
              <a:t>Participation in social </a:t>
            </a:r>
            <a:r>
              <a:rPr lang="en-US" b="1" i="1" dirty="0" smtClean="0">
                <a:solidFill>
                  <a:prstClr val="white"/>
                </a:solidFill>
              </a:rPr>
              <a:t>networks</a:t>
            </a:r>
          </a:p>
          <a:p>
            <a:pPr algn="ctr">
              <a:defRPr/>
            </a:pPr>
            <a:endParaRPr lang="pt-BR" b="1" i="1" dirty="0">
              <a:solidFill>
                <a:prstClr val="white"/>
              </a:solidFill>
            </a:endParaRPr>
          </a:p>
          <a:p>
            <a:pPr algn="ctr">
              <a:defRPr/>
            </a:pPr>
            <a:r>
              <a:rPr lang="en-US" dirty="0">
                <a:solidFill>
                  <a:prstClr val="white"/>
                </a:solidFill>
              </a:rPr>
              <a:t>Being a part of a community, or different </a:t>
            </a:r>
            <a:r>
              <a:rPr lang="en-US" dirty="0" smtClean="0">
                <a:solidFill>
                  <a:prstClr val="white"/>
                </a:solidFill>
              </a:rPr>
              <a:t>communities</a:t>
            </a:r>
            <a:endParaRPr lang="pt-BR" dirty="0">
              <a:solidFill>
                <a:prstClr val="white"/>
              </a:solidFill>
            </a:endParaRPr>
          </a:p>
        </p:txBody>
      </p:sp>
      <p:sp>
        <p:nvSpPr>
          <p:cNvPr id="115" name="Seta para a esquerda 114"/>
          <p:cNvSpPr/>
          <p:nvPr/>
        </p:nvSpPr>
        <p:spPr>
          <a:xfrm>
            <a:off x="6619797" y="2420016"/>
            <a:ext cx="1109133" cy="583740"/>
          </a:xfrm>
          <a:prstGeom prst="leftArrow">
            <a:avLst/>
          </a:prstGeom>
          <a:solidFill>
            <a:schemeClr val="bg1"/>
          </a:solidFill>
          <a:ln>
            <a:solidFill>
              <a:schemeClr val="accent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solidFill>
                <a:prstClr val="black"/>
              </a:solidFill>
            </a:endParaRPr>
          </a:p>
        </p:txBody>
      </p:sp>
      <p:sp>
        <p:nvSpPr>
          <p:cNvPr id="124" name="Seta para a esquerda 123"/>
          <p:cNvSpPr/>
          <p:nvPr/>
        </p:nvSpPr>
        <p:spPr>
          <a:xfrm>
            <a:off x="6625151" y="3285068"/>
            <a:ext cx="1109133" cy="583740"/>
          </a:xfrm>
          <a:prstGeom prst="leftArrow">
            <a:avLst/>
          </a:prstGeom>
          <a:solidFill>
            <a:schemeClr val="accent5">
              <a:lumMod val="50000"/>
            </a:schemeClr>
          </a:solidFill>
          <a:ln>
            <a:solidFill>
              <a:schemeClr val="accent5">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solidFill>
                <a:prstClr val="black"/>
              </a:solidFill>
            </a:endParaRPr>
          </a:p>
        </p:txBody>
      </p:sp>
      <p:sp>
        <p:nvSpPr>
          <p:cNvPr id="127" name="Seta para a esquerda 126"/>
          <p:cNvSpPr/>
          <p:nvPr/>
        </p:nvSpPr>
        <p:spPr>
          <a:xfrm>
            <a:off x="6619797" y="4148102"/>
            <a:ext cx="1109133" cy="583740"/>
          </a:xfrm>
          <a:prstGeom prst="leftArrow">
            <a:avLst/>
          </a:prstGeom>
          <a:solidFill>
            <a:schemeClr val="accent5">
              <a:lumMod val="60000"/>
              <a:lumOff val="40000"/>
            </a:schemeClr>
          </a:solidFill>
          <a:ln>
            <a:solidFill>
              <a:schemeClr val="accent5">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solidFill>
                <a:prstClr val="black"/>
              </a:solidFill>
            </a:endParaRPr>
          </a:p>
        </p:txBody>
      </p:sp>
      <p:grpSp>
        <p:nvGrpSpPr>
          <p:cNvPr id="128" name="Group 127"/>
          <p:cNvGrpSpPr/>
          <p:nvPr/>
        </p:nvGrpSpPr>
        <p:grpSpPr>
          <a:xfrm>
            <a:off x="1829329" y="5044676"/>
            <a:ext cx="3676445" cy="678027"/>
            <a:chOff x="1829329" y="5044676"/>
            <a:chExt cx="3676445" cy="678027"/>
          </a:xfrm>
        </p:grpSpPr>
        <p:grpSp>
          <p:nvGrpSpPr>
            <p:cNvPr id="129" name="Group 128"/>
            <p:cNvGrpSpPr/>
            <p:nvPr/>
          </p:nvGrpSpPr>
          <p:grpSpPr>
            <a:xfrm>
              <a:off x="1829329" y="5048535"/>
              <a:ext cx="2116206" cy="674168"/>
              <a:chOff x="1829329" y="5048535"/>
              <a:chExt cx="2116206" cy="674168"/>
            </a:xfrm>
          </p:grpSpPr>
          <p:sp>
            <p:nvSpPr>
              <p:cNvPr id="131" name="Oval 130"/>
              <p:cNvSpPr/>
              <p:nvPr/>
            </p:nvSpPr>
            <p:spPr>
              <a:xfrm>
                <a:off x="1829329" y="5048535"/>
                <a:ext cx="2116206" cy="674168"/>
              </a:xfrm>
              <a:prstGeom prst="ellipse">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lang="en-US" sz="1400" kern="0" smtClean="0">
                  <a:solidFill>
                    <a:prstClr val="white"/>
                  </a:solidFill>
                </a:endParaRPr>
              </a:p>
            </p:txBody>
          </p:sp>
          <p:sp>
            <p:nvSpPr>
              <p:cNvPr id="132" name="TextBox 131"/>
              <p:cNvSpPr txBox="1"/>
              <p:nvPr/>
            </p:nvSpPr>
            <p:spPr>
              <a:xfrm>
                <a:off x="2197661" y="5231730"/>
                <a:ext cx="1492937" cy="307777"/>
              </a:xfrm>
              <a:prstGeom prst="rect">
                <a:avLst/>
              </a:prstGeom>
              <a:noFill/>
            </p:spPr>
            <p:txBody>
              <a:bodyPr wrap="square" rtlCol="0">
                <a:spAutoFit/>
              </a:bodyPr>
              <a:lstStyle/>
              <a:p>
                <a:pPr algn="ctr">
                  <a:defRPr/>
                </a:pPr>
                <a:r>
                  <a:rPr lang="en-US" sz="1400" i="1" kern="0" dirty="0" smtClean="0">
                    <a:solidFill>
                      <a:prstClr val="black"/>
                    </a:solidFill>
                  </a:rPr>
                  <a:t>Connecting</a:t>
                </a:r>
              </a:p>
            </p:txBody>
          </p:sp>
        </p:grpSp>
        <p:sp>
          <p:nvSpPr>
            <p:cNvPr id="130" name="Oval 129"/>
            <p:cNvSpPr/>
            <p:nvPr/>
          </p:nvSpPr>
          <p:spPr>
            <a:xfrm>
              <a:off x="4992491" y="5044676"/>
              <a:ext cx="513283" cy="641782"/>
            </a:xfrm>
            <a:prstGeom prst="ellipse">
              <a:avLst/>
            </a:prstGeom>
            <a:solidFill>
              <a:srgbClr val="A5A5A5">
                <a:lumMod val="20000"/>
                <a:lumOff val="8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kern="0" dirty="0" smtClean="0">
                  <a:solidFill>
                    <a:srgbClr val="44546A"/>
                  </a:solidFill>
                </a:rPr>
                <a:t>4</a:t>
              </a:r>
            </a:p>
          </p:txBody>
        </p:sp>
      </p:grpSp>
    </p:spTree>
    <p:extLst>
      <p:ext uri="{BB962C8B-B14F-4D97-AF65-F5344CB8AC3E}">
        <p14:creationId xmlns:p14="http://schemas.microsoft.com/office/powerpoint/2010/main" val="8427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 will be asked to discuss things like:</a:t>
            </a:r>
          </a:p>
          <a:p>
            <a:r>
              <a:rPr lang="en-US" dirty="0" smtClean="0"/>
              <a:t>What is your most treasured memory?</a:t>
            </a:r>
          </a:p>
          <a:p>
            <a:r>
              <a:rPr lang="en-US" dirty="0">
                <a:solidFill>
                  <a:schemeClr val="tx1">
                    <a:lumMod val="50000"/>
                  </a:schemeClr>
                </a:solidFill>
                <a:ea typeface="ＭＳ Ｐゴシック" pitchFamily="34" charset="-128"/>
              </a:rPr>
              <a:t>What do you really want people to know and understand about you</a:t>
            </a:r>
            <a:r>
              <a:rPr lang="en-US" dirty="0" smtClean="0">
                <a:solidFill>
                  <a:schemeClr val="tx1">
                    <a:lumMod val="50000"/>
                  </a:schemeClr>
                </a:solidFill>
                <a:ea typeface="ＭＳ Ｐゴシック" pitchFamily="34" charset="-128"/>
              </a:rPr>
              <a:t>?</a:t>
            </a:r>
          </a:p>
          <a:p>
            <a:r>
              <a:rPr lang="en-US" dirty="0">
                <a:solidFill>
                  <a:schemeClr val="tx1">
                    <a:lumMod val="50000"/>
                  </a:schemeClr>
                </a:solidFill>
              </a:rPr>
              <a:t>What is your earliest memory of feeling unlovable or that something about you was unacceptable to yourself or others? </a:t>
            </a:r>
            <a:endParaRPr lang="en-US" dirty="0">
              <a:solidFill>
                <a:schemeClr val="tx1">
                  <a:lumMod val="50000"/>
                </a:schemeClr>
              </a:solidFill>
              <a:ea typeface="ＭＳ Ｐゴシック" pitchFamily="34" charset="-128"/>
            </a:endParaRPr>
          </a:p>
          <a:p>
            <a:pPr marL="0" indent="0">
              <a:buNone/>
            </a:pPr>
            <a:r>
              <a:rPr lang="en-US" dirty="0" smtClean="0">
                <a:solidFill>
                  <a:schemeClr val="tx1">
                    <a:lumMod val="50000"/>
                  </a:schemeClr>
                </a:solidFill>
                <a:ea typeface="ＭＳ Ｐゴシック" pitchFamily="34" charset="-128"/>
              </a:rPr>
              <a:t>You will also be asked to share what you like about your partner and how you are feeling about the interaction with him/her.</a:t>
            </a:r>
          </a:p>
          <a:p>
            <a:pPr marL="0" indent="0">
              <a:buNone/>
            </a:pPr>
            <a:endParaRPr lang="en-US" dirty="0">
              <a:solidFill>
                <a:schemeClr val="tx1">
                  <a:lumMod val="50000"/>
                </a:schemeClr>
              </a:solidFill>
              <a:ea typeface="ＭＳ Ｐゴシック" pitchFamily="34" charset="-128"/>
            </a:endParaRPr>
          </a:p>
          <a:p>
            <a:pPr marL="0" indent="0">
              <a:buNone/>
            </a:pPr>
            <a:endParaRPr lang="en-US" dirty="0">
              <a:solidFill>
                <a:schemeClr val="tx1">
                  <a:lumMod val="50000"/>
                </a:schemeClr>
              </a:solidFill>
              <a:ea typeface="ＭＳ Ｐゴシック" pitchFamily="34" charset="-128"/>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627458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rot="2458256">
            <a:off x="1762551" y="2035367"/>
            <a:ext cx="2590800" cy="5334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Left-Right Arrow 4"/>
          <p:cNvSpPr/>
          <p:nvPr/>
        </p:nvSpPr>
        <p:spPr>
          <a:xfrm rot="8153834">
            <a:off x="5361173" y="2069254"/>
            <a:ext cx="2590800" cy="533400"/>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Left-Right Arrow 5"/>
          <p:cNvSpPr/>
          <p:nvPr/>
        </p:nvSpPr>
        <p:spPr>
          <a:xfrm rot="16200000">
            <a:off x="3619500" y="4610100"/>
            <a:ext cx="2590800" cy="533400"/>
          </a:xfrm>
          <a:prstGeom prst="lef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TextBox 6"/>
          <p:cNvSpPr txBox="1"/>
          <p:nvPr/>
        </p:nvSpPr>
        <p:spPr>
          <a:xfrm>
            <a:off x="1066800" y="872088"/>
            <a:ext cx="1981200"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pitchFamily="34" charset="0"/>
                <a:ea typeface="ＭＳ Ｐゴシック" pitchFamily="34" charset="-128"/>
              </a:rPr>
              <a:t>Auto-pilot</a:t>
            </a:r>
            <a:endParaRPr lang="en-US" sz="2400" dirty="0">
              <a:solidFill>
                <a:prstClr val="black"/>
              </a:solidFill>
              <a:latin typeface="Arial" pitchFamily="34" charset="0"/>
              <a:ea typeface="ＭＳ Ｐゴシック" pitchFamily="34" charset="-128"/>
            </a:endParaRPr>
          </a:p>
        </p:txBody>
      </p:sp>
      <p:sp>
        <p:nvSpPr>
          <p:cNvPr id="8" name="TextBox 7"/>
          <p:cNvSpPr txBox="1"/>
          <p:nvPr/>
        </p:nvSpPr>
        <p:spPr>
          <a:xfrm>
            <a:off x="4145078" y="2438400"/>
            <a:ext cx="1950921"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pitchFamily="34" charset="0"/>
                <a:ea typeface="ＭＳ Ｐゴシック" pitchFamily="34" charset="-128"/>
              </a:rPr>
              <a:t>Awareness</a:t>
            </a:r>
            <a:endParaRPr lang="en-US" sz="2400" dirty="0">
              <a:solidFill>
                <a:prstClr val="black"/>
              </a:solidFill>
              <a:latin typeface="Arial" pitchFamily="34" charset="0"/>
              <a:ea typeface="ＭＳ Ｐゴシック" pitchFamily="34" charset="-128"/>
            </a:endParaRPr>
          </a:p>
        </p:txBody>
      </p:sp>
      <p:sp>
        <p:nvSpPr>
          <p:cNvPr id="10" name="TextBox 9"/>
          <p:cNvSpPr txBox="1"/>
          <p:nvPr/>
        </p:nvSpPr>
        <p:spPr>
          <a:xfrm>
            <a:off x="6703648" y="938108"/>
            <a:ext cx="2211752"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pitchFamily="34" charset="0"/>
                <a:ea typeface="ＭＳ Ｐゴシック" pitchFamily="34" charset="-128"/>
              </a:rPr>
              <a:t>Judgment</a:t>
            </a:r>
            <a:endParaRPr lang="en-US" sz="2400" dirty="0">
              <a:solidFill>
                <a:prstClr val="black"/>
              </a:solidFill>
              <a:latin typeface="Arial" pitchFamily="34" charset="0"/>
              <a:ea typeface="ＭＳ Ｐゴシック" pitchFamily="34" charset="-128"/>
            </a:endParaRPr>
          </a:p>
        </p:txBody>
      </p:sp>
      <p:sp>
        <p:nvSpPr>
          <p:cNvPr id="11" name="TextBox 10"/>
          <p:cNvSpPr txBox="1"/>
          <p:nvPr/>
        </p:nvSpPr>
        <p:spPr>
          <a:xfrm>
            <a:off x="4160473" y="2743200"/>
            <a:ext cx="2211752"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pitchFamily="34" charset="0"/>
                <a:ea typeface="ＭＳ Ｐゴシック" pitchFamily="34" charset="-128"/>
              </a:rPr>
              <a:t>Love</a:t>
            </a:r>
            <a:endParaRPr lang="en-US" sz="2400" dirty="0">
              <a:solidFill>
                <a:prstClr val="black"/>
              </a:solidFill>
              <a:latin typeface="Arial" pitchFamily="34" charset="0"/>
              <a:ea typeface="ＭＳ Ｐゴシック" pitchFamily="34" charset="-128"/>
            </a:endParaRPr>
          </a:p>
        </p:txBody>
      </p:sp>
      <p:sp>
        <p:nvSpPr>
          <p:cNvPr id="12" name="TextBox 11"/>
          <p:cNvSpPr txBox="1"/>
          <p:nvPr/>
        </p:nvSpPr>
        <p:spPr>
          <a:xfrm>
            <a:off x="4169998" y="3091160"/>
            <a:ext cx="2211752"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pitchFamily="34" charset="0"/>
                <a:ea typeface="ＭＳ Ｐゴシック" pitchFamily="34" charset="-128"/>
              </a:rPr>
              <a:t>Courage</a:t>
            </a:r>
            <a:endParaRPr lang="en-US" sz="2400" dirty="0">
              <a:solidFill>
                <a:prstClr val="black"/>
              </a:solidFill>
              <a:latin typeface="Arial" pitchFamily="34" charset="0"/>
              <a:ea typeface="ＭＳ Ｐゴシック" pitchFamily="34" charset="-128"/>
            </a:endParaRPr>
          </a:p>
        </p:txBody>
      </p:sp>
      <p:sp>
        <p:nvSpPr>
          <p:cNvPr id="13" name="TextBox 12"/>
          <p:cNvSpPr txBox="1"/>
          <p:nvPr/>
        </p:nvSpPr>
        <p:spPr>
          <a:xfrm>
            <a:off x="4322398" y="6172200"/>
            <a:ext cx="2211752"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pitchFamily="34" charset="0"/>
                <a:ea typeface="ＭＳ Ｐゴシック" pitchFamily="34" charset="-128"/>
              </a:rPr>
              <a:t>Constraint</a:t>
            </a:r>
            <a:endParaRPr lang="en-US" sz="2400" dirty="0">
              <a:solidFill>
                <a:prstClr val="black"/>
              </a:solidFill>
              <a:latin typeface="Arial" pitchFamily="34" charset="0"/>
              <a:ea typeface="ＭＳ Ｐゴシック" pitchFamily="34" charset="-128"/>
            </a:endParaRPr>
          </a:p>
        </p:txBody>
      </p:sp>
    </p:spTree>
    <p:custDataLst>
      <p:tags r:id="rId1"/>
    </p:custDataLst>
    <p:extLst>
      <p:ext uri="{BB962C8B-B14F-4D97-AF65-F5344CB8AC3E}">
        <p14:creationId xmlns:p14="http://schemas.microsoft.com/office/powerpoint/2010/main" val="2926210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260"/>
  <p:tag name="ELAPSEDTIME" val="67.5"/>
  <p:tag name="ARTICULATE_SLIDE_NAV" val="8"/>
  <p:tag name="ARTICULATE_SLIDE_GUID" val="ad4ddd06-0925-40b2-a0ff-04a82ea0e0fa"/>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acet">
  <a:themeElements>
    <a:clrScheme name="Custom 8">
      <a:dk1>
        <a:sysClr val="windowText" lastClr="000000"/>
      </a:dk1>
      <a:lt1>
        <a:sysClr val="window" lastClr="FFFFFF"/>
      </a:lt1>
      <a:dk2>
        <a:srgbClr val="000000"/>
      </a:dk2>
      <a:lt2>
        <a:srgbClr val="EBEBEB"/>
      </a:lt2>
      <a:accent1>
        <a:srgbClr val="549D04"/>
      </a:accent1>
      <a:accent2>
        <a:srgbClr val="00A1DC"/>
      </a:accent2>
      <a:accent3>
        <a:srgbClr val="FFCB04"/>
      </a:accent3>
      <a:accent4>
        <a:srgbClr val="F16321"/>
      </a:accent4>
      <a:accent5>
        <a:srgbClr val="00A1DC"/>
      </a:accent5>
      <a:accent6>
        <a:srgbClr val="005DAA"/>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12641</TotalTime>
  <Words>3926</Words>
  <Application>Microsoft Office PowerPoint</Application>
  <PresentationFormat>On-screen Show (4:3)</PresentationFormat>
  <Paragraphs>862</Paragraphs>
  <Slides>77</Slides>
  <Notes>14</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77</vt:i4>
      </vt:variant>
    </vt:vector>
  </HeadingPairs>
  <TitlesOfParts>
    <vt:vector size="97" baseType="lpstr">
      <vt:lpstr>ＭＳ Ｐゴシック</vt:lpstr>
      <vt:lpstr>Arial</vt:lpstr>
      <vt:lpstr>Calibri</vt:lpstr>
      <vt:lpstr>Calibri Light</vt:lpstr>
      <vt:lpstr>Times New Roman</vt:lpstr>
      <vt:lpstr>Trebuchet MS</vt:lpstr>
      <vt:lpstr>Verdana</vt:lpstr>
      <vt:lpstr>Wingdings</vt:lpstr>
      <vt:lpstr>Wingdings 3</vt:lpstr>
      <vt:lpstr>Office Theme</vt:lpstr>
      <vt:lpstr>2_Office Theme</vt:lpstr>
      <vt:lpstr>1_Office Theme</vt:lpstr>
      <vt:lpstr>4_Office Theme</vt:lpstr>
      <vt:lpstr>10_Office Theme</vt:lpstr>
      <vt:lpstr>Tema do Office</vt:lpstr>
      <vt:lpstr>Nature</vt:lpstr>
      <vt:lpstr>1_Nature</vt:lpstr>
      <vt:lpstr>5_Office Theme</vt:lpstr>
      <vt:lpstr>Facet</vt:lpstr>
      <vt:lpstr>7_Office Theme</vt:lpstr>
      <vt:lpstr>Conceptualization of  Awareness, Courage, and Love  as Clinical Targets in  Functional Analytic Psychotherapy </vt:lpstr>
      <vt:lpstr>PowerPoint Presentation</vt:lpstr>
      <vt:lpstr>PowerPoint Presentation</vt:lpstr>
      <vt:lpstr>PowerPoint Presentation</vt:lpstr>
      <vt:lpstr>Follow up with me for these slides and other materials:</vt:lpstr>
      <vt:lpstr>Target audience:     Intermediate or advanced</vt:lpstr>
      <vt:lpstr>Informed Consent</vt:lpstr>
      <vt:lpstr>Informed Consent</vt:lpstr>
      <vt:lpstr>PowerPoint Presentation</vt:lpstr>
      <vt:lpstr>PowerPoint Presentation</vt:lpstr>
      <vt:lpstr>PowerPoint Presentation</vt:lpstr>
      <vt:lpstr>PowerPoint Presentation</vt:lpstr>
      <vt:lpstr>Reinforcement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ACL self-assessment</vt:lpstr>
      <vt:lpstr>PowerPoint Presentation</vt:lpstr>
      <vt:lpstr>Rule 1 is about awareness…exquisite sensitivity to yourself, the other, and your interaction</vt:lpstr>
      <vt:lpstr>Rule 1: Observing CRBs</vt:lpstr>
      <vt:lpstr>Rule 1: Observing CRBs</vt:lpstr>
      <vt:lpstr>PowerPoint Presentation</vt:lpstr>
      <vt:lpstr>PowerPoint Presentation</vt:lpstr>
      <vt:lpstr>PowerPoint Presentation</vt:lpstr>
      <vt:lpstr>PowerPoint Presentation</vt:lpstr>
      <vt:lpstr>Rule 2 is about courage…</vt:lpstr>
      <vt:lpstr>Rule 2: Evoking CRB</vt:lpstr>
      <vt:lpstr>PowerPoint Presentation</vt:lpstr>
      <vt:lpstr>Rule 2: Evoking CRB</vt:lpstr>
      <vt:lpstr>PowerPoint Presentation</vt:lpstr>
      <vt:lpstr>PowerPoint Presentation</vt:lpstr>
      <vt:lpstr>Rule 2: Evoking CRB</vt:lpstr>
      <vt:lpstr>PowerPoint Presentation</vt:lpstr>
      <vt:lpstr>PowerPoint Presentation</vt:lpstr>
      <vt:lpstr>PowerPoint Presentation</vt:lpstr>
      <vt:lpstr>PowerPoint Presentation</vt:lpstr>
      <vt:lpstr>Rule 2: Evoking CRB</vt:lpstr>
      <vt:lpstr>PowerPoint Presentation</vt:lpstr>
      <vt:lpstr>Rule 2: Evoking CRB</vt:lpstr>
      <vt:lpstr>PowerPoint Presentation</vt:lpstr>
      <vt:lpstr>Rule 3 is about love</vt:lpstr>
      <vt:lpstr>Rule 3: Reinforcing CRB2</vt:lpstr>
      <vt:lpstr>PowerPoint Presentation</vt:lpstr>
      <vt:lpstr>Rule 3: Reinforcing CRB2</vt:lpstr>
      <vt:lpstr>PowerPoint Presentation</vt:lpstr>
      <vt:lpstr>PowerPoint Presentation</vt:lpstr>
      <vt:lpstr>PowerPoint Presentation</vt:lpstr>
      <vt:lpstr>PowerPoint Presentation</vt:lpstr>
      <vt:lpstr>PowerPoint Presentation</vt:lpstr>
      <vt:lpstr>PowerPoint Presentation</vt:lpstr>
      <vt:lpstr>Rule 3: Reinforcing CRB2</vt:lpstr>
      <vt:lpstr>PowerPoint Presentation</vt:lpstr>
      <vt:lpstr>PowerPoint Presentation</vt:lpstr>
      <vt:lpstr>PowerPoint Presentation</vt:lpstr>
      <vt:lpstr>PowerPoint Presentation</vt:lpstr>
      <vt:lpstr>PowerPoint Presentation</vt:lpstr>
      <vt:lpstr>Rule 3: Reinforcing CRB2</vt:lpstr>
      <vt:lpstr>PowerPoint Presentation</vt:lpstr>
      <vt:lpstr>PowerPoint Presentation</vt:lpstr>
      <vt:lpstr>PowerPoint Presentation</vt:lpstr>
      <vt:lpstr>PowerPoint Presentation</vt:lpstr>
      <vt:lpstr>Awareness, Courage, and Love Model of Social Connection</vt:lpstr>
      <vt:lpstr>Different kinds of social connections</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FAP Intensive 2016</dc:title>
  <dc:creator>Department of Psychology</dc:creator>
  <cp:lastModifiedBy>Department of Psychology</cp:lastModifiedBy>
  <cp:revision>280</cp:revision>
  <dcterms:created xsi:type="dcterms:W3CDTF">2016-04-25T18:25:31Z</dcterms:created>
  <dcterms:modified xsi:type="dcterms:W3CDTF">2016-06-19T19:16:46Z</dcterms:modified>
</cp:coreProperties>
</file>